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7" r:id="rId4"/>
  </p:sldMasterIdLst>
  <p:notesMasterIdLst>
    <p:notesMasterId r:id="rId28"/>
  </p:notesMasterIdLst>
  <p:handoutMasterIdLst>
    <p:handoutMasterId r:id="rId29"/>
  </p:handoutMasterIdLst>
  <p:sldIdLst>
    <p:sldId id="256" r:id="rId5"/>
    <p:sldId id="259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87" r:id="rId18"/>
    <p:sldId id="279" r:id="rId19"/>
    <p:sldId id="280" r:id="rId20"/>
    <p:sldId id="281" r:id="rId21"/>
    <p:sldId id="288" r:id="rId22"/>
    <p:sldId id="282" r:id="rId23"/>
    <p:sldId id="283" r:id="rId24"/>
    <p:sldId id="284" r:id="rId25"/>
    <p:sldId id="285" r:id="rId26"/>
    <p:sldId id="290" r:id="rId2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A0D7"/>
    <a:srgbClr val="E8D9F3"/>
    <a:srgbClr val="D4E5F4"/>
    <a:srgbClr val="C3DE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7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0165671779005593"/>
          <c:y val="4.0461971188233074E-2"/>
          <c:w val="0.51293698876776539"/>
          <c:h val="0.62838749374097103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  <a:sp3d contourW="1905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CC3-4B3A-8E48-DCF258E666B7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CC3-4B3A-8E48-DCF258E666B7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  <a:sp3d contourW="1905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CC3-4B3A-8E48-DCF258E666B7}"/>
              </c:ext>
            </c:extLst>
          </c:dPt>
          <c:dPt>
            <c:idx val="3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  <a:sp3d contourW="1905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4EB-4A4C-BBD1-8F3A2B298DC3}"/>
              </c:ext>
            </c:extLst>
          </c:dPt>
          <c:dLbls>
            <c:dLbl>
              <c:idx val="0"/>
              <c:layout>
                <c:manualLayout>
                  <c:x val="-2.9754590163135489E-2"/>
                  <c:y val="-0.1063494323704611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97" b="1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dirty="0" smtClean="0">
                        <a:solidFill>
                          <a:schemeClr val="tx1"/>
                        </a:solidFill>
                      </a:rPr>
                      <a:t>M1C1 1.448.751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€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b="1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</a:defRPr>
                    </a:pP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197" b="1" i="0" u="none" strike="noStrike" kern="1200" baseline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66008666111018"/>
                      <c:h val="0.1066773916156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CC3-4B3A-8E48-DCF258E666B7}"/>
                </c:ext>
              </c:extLst>
            </c:dLbl>
            <c:dLbl>
              <c:idx val="1"/>
              <c:layout>
                <c:manualLayout>
                  <c:x val="0.103749628351538"/>
                  <c:y val="0.2504333657000579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en-US"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M1C3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en-US" sz="1200" b="1">
                        <a:solidFill>
                          <a:schemeClr val="tx1"/>
                        </a:solidFill>
                      </a:defRPr>
                    </a:pPr>
                    <a:fld id="{055234B1-A7EC-435D-B64B-5455BF78D11A}" type="VALUE">
                      <a:rPr lang="en-US" smtClean="0"/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n-US" sz="1200" b="1">
                          <a:solidFill>
                            <a:schemeClr val="tx1"/>
                          </a:solidFill>
                        </a:defRPr>
                      </a:pPr>
                      <a:t>[VALORE]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lang="en-US"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997748175876236"/>
                      <c:h val="0.1515012656348700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CC3-4B3A-8E48-DCF258E666B7}"/>
                </c:ext>
              </c:extLst>
            </c:dLbl>
            <c:dLbl>
              <c:idx val="2"/>
              <c:layout>
                <c:manualLayout>
                  <c:x val="-0.23823070961704368"/>
                  <c:y val="0.1893160522290876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97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i="0" dirty="0" smtClean="0">
                        <a:solidFill>
                          <a:schemeClr val="tx1"/>
                        </a:solidFill>
                      </a:rPr>
                      <a:t>M2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prstClr val="black"/>
                        </a:solidFill>
                      </a:defRPr>
                    </a:pPr>
                    <a:r>
                      <a:rPr lang="en-US" sz="1200" b="1" i="0" dirty="0" smtClean="0">
                        <a:solidFill>
                          <a:schemeClr val="tx1"/>
                        </a:solidFill>
                      </a:rPr>
                      <a:t>15.195.483 </a:t>
                    </a:r>
                    <a:r>
                      <a:rPr lang="en-US" sz="1200" b="1" i="0" dirty="0">
                        <a:solidFill>
                          <a:schemeClr val="tx1"/>
                        </a:solidFill>
                      </a:rPr>
                      <a:t>€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197" b="0" i="0" u="none" strike="noStrike" kern="1200" baseline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29383380368188"/>
                      <c:h val="0.145120577410247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CC3-4B3A-8E48-DCF258E666B7}"/>
                </c:ext>
              </c:extLst>
            </c:dLbl>
            <c:dLbl>
              <c:idx val="3"/>
              <c:layout>
                <c:manualLayout>
                  <c:x val="1.837176543986118E-2"/>
                  <c:y val="-0.1437106556205751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97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97" b="1" i="0" u="none" strike="noStrike" baseline="0" dirty="0" smtClean="0">
                        <a:effectLst/>
                      </a:rPr>
                      <a:t>M5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prstClr val="black"/>
                        </a:solidFill>
                      </a:defRPr>
                    </a:pPr>
                    <a:r>
                      <a:rPr lang="en-US" sz="1197" b="1" i="0" u="none" strike="noStrike" baseline="0" dirty="0" smtClean="0">
                        <a:effectLst/>
                      </a:rPr>
                      <a:t>23.963.536</a:t>
                    </a:r>
                    <a:r>
                      <a:rPr lang="en-US" sz="1197" b="0" i="0" u="none" strike="noStrike" baseline="0" dirty="0" smtClean="0">
                        <a:effectLst/>
                      </a:rPr>
                      <a:t> </a:t>
                    </a:r>
                    <a:r>
                      <a:rPr lang="en-US" sz="1197" b="1" i="0" u="none" strike="noStrike" baseline="0" dirty="0">
                        <a:effectLst/>
                      </a:rPr>
                      <a:t>€</a:t>
                    </a:r>
                    <a:r>
                      <a:rPr lang="en-US" sz="1197" b="0" i="0" u="none" strike="noStrike" kern="1200" baseline="0" dirty="0">
                        <a:solidFill>
                          <a:prstClr val="black"/>
                        </a:solidFill>
                      </a:rPr>
                      <a:t>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197" b="0" i="0" u="none" strike="noStrike" kern="1200" baseline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845516091769147"/>
                      <c:h val="0.131940604788154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4EB-4A4C-BBD1-8F3A2B298D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Digitalizzazione, innovazione, sicurezza nella PA</c:v>
                </c:pt>
                <c:pt idx="1">
                  <c:v>Turismo e Cultura</c:v>
                </c:pt>
                <c:pt idx="2">
                  <c:v>Rivoluzione verde e transizione ecologica</c:v>
                </c:pt>
                <c:pt idx="3">
                  <c:v>Inclusione e coesione</c:v>
                </c:pt>
              </c:strCache>
            </c:strRef>
          </c:cat>
          <c:val>
            <c:numRef>
              <c:f>Foglio1!$B$2:$B$5</c:f>
              <c:numCache>
                <c:formatCode>"€"#,##0_);[Red]\("€"#,##0\)</c:formatCode>
                <c:ptCount val="4"/>
                <c:pt idx="0">
                  <c:v>1788751</c:v>
                </c:pt>
                <c:pt idx="1">
                  <c:v>340000</c:v>
                </c:pt>
                <c:pt idx="2">
                  <c:v>15244220</c:v>
                </c:pt>
                <c:pt idx="3">
                  <c:v>22222431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99-478A-84A9-12DC7035FB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[Pnrr Monza Agg.to a fine marzo 2024.xlsx]Foglio4!Tabella pivot3</c:name>
    <c:fmtId val="9"/>
  </c:pivotSource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6.9789828902966075E-2"/>
          <c:y val="0.11280400819804975"/>
          <c:w val="0.83683223807550366"/>
          <c:h val="0.80898278173198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Foglio4!$B$3</c:f>
              <c:strCache>
                <c:ptCount val="1"/>
                <c:pt idx="0">
                  <c:v>Totale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Foglio4!$A$4:$A$10</c:f>
              <c:strCache>
                <c:ptCount val="6"/>
                <c:pt idx="0">
                  <c:v>1 IN CORSO DI AVVIO</c:v>
                </c:pt>
                <c:pt idx="1">
                  <c:v>2 DETERMINA A CONTRARRE </c:v>
                </c:pt>
                <c:pt idx="2">
                  <c:v>3 AGGIUDICAZIONE</c:v>
                </c:pt>
                <c:pt idx="3">
                  <c:v>4 STIPULA CONTRATTO</c:v>
                </c:pt>
                <c:pt idx="4">
                  <c:v>5 ESECUZIONE LAVORI/FORNITURA</c:v>
                </c:pt>
                <c:pt idx="5">
                  <c:v>6 CONCLUSO</c:v>
                </c:pt>
              </c:strCache>
            </c:strRef>
          </c:cat>
          <c:val>
            <c:numRef>
              <c:f>Foglio4!$B$4:$B$10</c:f>
              <c:numCache>
                <c:formatCode>0.00%</c:formatCode>
                <c:ptCount val="6"/>
                <c:pt idx="0">
                  <c:v>6.25E-2</c:v>
                </c:pt>
                <c:pt idx="1">
                  <c:v>6.25E-2</c:v>
                </c:pt>
                <c:pt idx="2">
                  <c:v>0.3125</c:v>
                </c:pt>
                <c:pt idx="3">
                  <c:v>0.375</c:v>
                </c:pt>
                <c:pt idx="4">
                  <c:v>6.25E-2</c:v>
                </c:pt>
                <c:pt idx="5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EA-4AC0-A4CC-B9F732A654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2998568"/>
        <c:axId val="652998240"/>
      </c:barChart>
      <c:catAx>
        <c:axId val="652998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52998240"/>
        <c:crosses val="autoZero"/>
        <c:auto val="1"/>
        <c:lblAlgn val="ctr"/>
        <c:lblOffset val="100"/>
        <c:noMultiLvlLbl val="0"/>
      </c:catAx>
      <c:valAx>
        <c:axId val="652998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52998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12EC1A-B495-4AE8-B5E2-4C7CBAD0CDE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7A214B1-ADC2-44D2-BCA3-F15413A4877E}">
      <dgm:prSet phldrT="[Testo]" custT="1"/>
      <dgm:spPr>
        <a:solidFill>
          <a:srgbClr val="63A0D7"/>
        </a:solidFill>
        <a:ln>
          <a:noFill/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3200" b="1" dirty="0">
              <a:solidFill>
                <a:schemeClr val="bg1"/>
              </a:solidFill>
            </a:rPr>
            <a:t>M1C1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800" b="1" dirty="0">
              <a:solidFill>
                <a:schemeClr val="bg1"/>
              </a:solidFill>
            </a:rPr>
            <a:t>1.448.751€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800" b="1" dirty="0">
              <a:solidFill>
                <a:schemeClr val="bg1"/>
              </a:solidFill>
            </a:rPr>
            <a:t>n. 5 progetti</a:t>
          </a:r>
          <a:endParaRPr lang="it-IT" sz="1800" dirty="0">
            <a:solidFill>
              <a:schemeClr val="bg1"/>
            </a:solidFill>
          </a:endParaRPr>
        </a:p>
      </dgm:t>
    </dgm:pt>
    <dgm:pt modelId="{F9EFB689-36D0-430F-8947-41A99CCB27E5}" type="parTrans" cxnId="{B1355A5D-9C85-48FB-A81D-9DCB3D5571EE}">
      <dgm:prSet/>
      <dgm:spPr/>
      <dgm:t>
        <a:bodyPr/>
        <a:lstStyle/>
        <a:p>
          <a:endParaRPr lang="it-IT" sz="1000"/>
        </a:p>
      </dgm:t>
    </dgm:pt>
    <dgm:pt modelId="{67DD891B-5718-4B8F-ABBA-F15F5AB69183}" type="sibTrans" cxnId="{B1355A5D-9C85-48FB-A81D-9DCB3D5571EE}">
      <dgm:prSet/>
      <dgm:spPr/>
      <dgm:t>
        <a:bodyPr/>
        <a:lstStyle/>
        <a:p>
          <a:endParaRPr lang="it-IT" sz="1000"/>
        </a:p>
      </dgm:t>
    </dgm:pt>
    <dgm:pt modelId="{EBB4519E-DD6D-481D-ACA2-2B4C0EC9C4E6}">
      <dgm:prSet phldrT="[Tes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it-IT" sz="1600" b="0">
              <a:latin typeface="+mn-lt"/>
            </a:rPr>
            <a:t>M1C1 INV. 1.4.5 – </a:t>
          </a:r>
          <a:r>
            <a:rPr lang="it-IT" sz="1600" b="0" i="0">
              <a:latin typeface="+mn-lt"/>
            </a:rPr>
            <a:t>PIATTAFORMA NOTIFICHE DIGITALI - </a:t>
          </a:r>
          <a:r>
            <a:rPr lang="it-IT" sz="1600" b="1" i="0">
              <a:latin typeface="+mn-lt"/>
            </a:rPr>
            <a:t>69.000 </a:t>
          </a:r>
          <a:r>
            <a:rPr lang="it-IT" sz="1600" b="1">
              <a:latin typeface="+mn-lt"/>
              <a:cs typeface="Times New Roman" panose="02020603050405020304" pitchFamily="18" charset="0"/>
            </a:rPr>
            <a:t>€</a:t>
          </a:r>
          <a:endParaRPr lang="it-IT" sz="1600" b="1">
            <a:solidFill>
              <a:srgbClr val="FF0000"/>
            </a:solidFill>
            <a:latin typeface="+mn-lt"/>
          </a:endParaRPr>
        </a:p>
      </dgm:t>
    </dgm:pt>
    <dgm:pt modelId="{5B9C91D8-D9B9-44E5-8F01-9A73BD956543}" type="parTrans" cxnId="{211ACB92-C9BE-43DF-934E-9100E9D9DE14}">
      <dgm:prSet/>
      <dgm:spPr/>
      <dgm:t>
        <a:bodyPr/>
        <a:lstStyle/>
        <a:p>
          <a:endParaRPr lang="it-IT"/>
        </a:p>
      </dgm:t>
    </dgm:pt>
    <dgm:pt modelId="{646E82D0-3A57-4A65-969A-974AD671587E}" type="sibTrans" cxnId="{211ACB92-C9BE-43DF-934E-9100E9D9DE14}">
      <dgm:prSet/>
      <dgm:spPr/>
      <dgm:t>
        <a:bodyPr/>
        <a:lstStyle/>
        <a:p>
          <a:endParaRPr lang="it-IT"/>
        </a:p>
      </dgm:t>
    </dgm:pt>
    <dgm:pt modelId="{8BD522EF-1351-4DEC-9BA0-294881CD8A0F}">
      <dgm:prSet phldrT="[Tes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it-IT" sz="1600" b="0">
              <a:latin typeface="+mn-lt"/>
            </a:rPr>
            <a:t>M1C1 INV. 1.4.1 – </a:t>
          </a:r>
          <a:r>
            <a:rPr lang="it-IT" sz="1600">
              <a:solidFill>
                <a:schemeClr val="tx1"/>
              </a:solidFill>
              <a:latin typeface="+mn-lt"/>
            </a:rPr>
            <a:t>SITO INTERNET - PACCHETTO CITTADINO INFORMATO</a:t>
          </a:r>
          <a:r>
            <a:rPr lang="it-IT" sz="1600">
              <a:latin typeface="+mn-lt"/>
            </a:rPr>
            <a:t> - </a:t>
          </a:r>
          <a:r>
            <a:rPr lang="it-IT" sz="1600" b="1">
              <a:latin typeface="+mn-lt"/>
            </a:rPr>
            <a:t>162.545 </a:t>
          </a:r>
          <a:r>
            <a:rPr lang="it-IT" sz="1600" b="1">
              <a:latin typeface="+mn-lt"/>
              <a:cs typeface="Times New Roman" panose="02020603050405020304" pitchFamily="18" charset="0"/>
            </a:rPr>
            <a:t>€</a:t>
          </a:r>
          <a:endParaRPr lang="it-IT" sz="1600" b="1">
            <a:solidFill>
              <a:srgbClr val="FF0000"/>
            </a:solidFill>
            <a:latin typeface="+mn-lt"/>
          </a:endParaRPr>
        </a:p>
      </dgm:t>
    </dgm:pt>
    <dgm:pt modelId="{58883A3C-5161-47C4-B700-C89461FA9465}" type="parTrans" cxnId="{EE8C8DC7-0367-4F70-BEAD-39654FB9DEE8}">
      <dgm:prSet/>
      <dgm:spPr/>
      <dgm:t>
        <a:bodyPr/>
        <a:lstStyle/>
        <a:p>
          <a:endParaRPr lang="it-IT"/>
        </a:p>
      </dgm:t>
    </dgm:pt>
    <dgm:pt modelId="{1165D532-4EAD-4EEA-B61D-73C3F6980B2E}" type="sibTrans" cxnId="{EE8C8DC7-0367-4F70-BEAD-39654FB9DEE8}">
      <dgm:prSet/>
      <dgm:spPr/>
      <dgm:t>
        <a:bodyPr/>
        <a:lstStyle/>
        <a:p>
          <a:endParaRPr lang="it-IT"/>
        </a:p>
      </dgm:t>
    </dgm:pt>
    <dgm:pt modelId="{D91568DA-12B2-47BE-98C6-8EE16747558C}">
      <dgm:prSet phldrT="[Tes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it-IT" sz="1600" b="0">
              <a:latin typeface="+mn-lt"/>
            </a:rPr>
            <a:t>M1C1 INV. 1.4.3 – APP IO - SERVIZI SCOLASTICI</a:t>
          </a:r>
          <a:r>
            <a:rPr lang="it-IT" sz="1600" b="0" i="0">
              <a:latin typeface="+mn-lt"/>
            </a:rPr>
            <a:t> - </a:t>
          </a:r>
          <a:r>
            <a:rPr lang="it-IT" sz="1600" b="1" i="0">
              <a:latin typeface="+mn-lt"/>
            </a:rPr>
            <a:t>9.891 </a:t>
          </a:r>
          <a:r>
            <a:rPr lang="it-IT" sz="1600" b="1">
              <a:latin typeface="+mn-lt"/>
              <a:cs typeface="Times New Roman" panose="02020603050405020304" pitchFamily="18" charset="0"/>
            </a:rPr>
            <a:t>€</a:t>
          </a:r>
          <a:endParaRPr lang="it-IT" sz="1600" b="1">
            <a:solidFill>
              <a:srgbClr val="FF0000"/>
            </a:solidFill>
            <a:latin typeface="+mn-lt"/>
          </a:endParaRPr>
        </a:p>
      </dgm:t>
    </dgm:pt>
    <dgm:pt modelId="{D96C6538-2B72-4E9D-8BE7-1B09DB16DBB1}" type="parTrans" cxnId="{07C86184-D412-4E2D-9751-8B80520054DD}">
      <dgm:prSet/>
      <dgm:spPr/>
      <dgm:t>
        <a:bodyPr/>
        <a:lstStyle/>
        <a:p>
          <a:endParaRPr lang="it-IT"/>
        </a:p>
      </dgm:t>
    </dgm:pt>
    <dgm:pt modelId="{0F43E96A-7884-4ADD-B17D-E3296BFC0DD7}" type="sibTrans" cxnId="{07C86184-D412-4E2D-9751-8B80520054DD}">
      <dgm:prSet/>
      <dgm:spPr/>
      <dgm:t>
        <a:bodyPr/>
        <a:lstStyle/>
        <a:p>
          <a:endParaRPr lang="it-IT"/>
        </a:p>
      </dgm:t>
    </dgm:pt>
    <dgm:pt modelId="{44883690-4D53-4A7D-B5F0-58A8B387B9A5}">
      <dgm:prSet phldrT="[Tes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</a:pPr>
          <a:endParaRPr lang="it-IT" sz="1800" b="1">
            <a:solidFill>
              <a:srgbClr val="FF0000"/>
            </a:solidFill>
          </a:endParaRPr>
        </a:p>
      </dgm:t>
    </dgm:pt>
    <dgm:pt modelId="{19A5E8F5-4F73-4B54-BF2D-359E6B89FBC5}" type="parTrans" cxnId="{4FA61EFE-DD78-431B-8CF2-7337122388BD}">
      <dgm:prSet/>
      <dgm:spPr/>
      <dgm:t>
        <a:bodyPr/>
        <a:lstStyle/>
        <a:p>
          <a:endParaRPr lang="it-IT"/>
        </a:p>
      </dgm:t>
    </dgm:pt>
    <dgm:pt modelId="{BC6C1892-D48E-47C3-80D9-86560473646B}" type="sibTrans" cxnId="{4FA61EFE-DD78-431B-8CF2-7337122388BD}">
      <dgm:prSet/>
      <dgm:spPr/>
      <dgm:t>
        <a:bodyPr/>
        <a:lstStyle/>
        <a:p>
          <a:endParaRPr lang="it-IT"/>
        </a:p>
      </dgm:t>
    </dgm:pt>
    <dgm:pt modelId="{B51131B3-F887-4A76-A94C-8F6655C2B477}">
      <dgm:prSet phldrT="[Tes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it-IT" sz="1600" b="0" dirty="0">
              <a:latin typeface="+mn-lt"/>
            </a:rPr>
            <a:t>M1C1 INV. 1.2 – MIGRAZIONE AL CLOUD - </a:t>
          </a:r>
          <a:r>
            <a:rPr lang="it-IT" sz="1600" b="1" dirty="0">
              <a:latin typeface="+mn-lt"/>
            </a:rPr>
            <a:t>1.003.880 </a:t>
          </a:r>
          <a:r>
            <a:rPr lang="it-IT" sz="1600" b="1" dirty="0">
              <a:latin typeface="+mn-lt"/>
              <a:cs typeface="Times New Roman" panose="02020603050405020304" pitchFamily="18" charset="0"/>
            </a:rPr>
            <a:t>€</a:t>
          </a:r>
          <a:endParaRPr lang="it-IT" sz="1600" b="1" dirty="0">
            <a:solidFill>
              <a:srgbClr val="FF0000"/>
            </a:solidFill>
            <a:latin typeface="+mn-lt"/>
          </a:endParaRPr>
        </a:p>
      </dgm:t>
    </dgm:pt>
    <dgm:pt modelId="{4ADAC303-D5A9-4150-B25E-9B71FB94AEC3}" type="parTrans" cxnId="{EDB6F6D1-C97D-421D-A914-01929B0FBB89}">
      <dgm:prSet/>
      <dgm:spPr/>
      <dgm:t>
        <a:bodyPr/>
        <a:lstStyle/>
        <a:p>
          <a:endParaRPr lang="it-IT"/>
        </a:p>
      </dgm:t>
    </dgm:pt>
    <dgm:pt modelId="{3C24646E-35A9-47A9-9A5B-0FC64B157A2B}" type="sibTrans" cxnId="{EDB6F6D1-C97D-421D-A914-01929B0FBB89}">
      <dgm:prSet/>
      <dgm:spPr/>
      <dgm:t>
        <a:bodyPr/>
        <a:lstStyle/>
        <a:p>
          <a:endParaRPr lang="it-IT"/>
        </a:p>
      </dgm:t>
    </dgm:pt>
    <dgm:pt modelId="{E1188911-2574-4C8C-A8A5-E2B632BF7347}">
      <dgm:prSet phldrT="[Tes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it-IT" sz="1600" b="0">
              <a:solidFill>
                <a:schemeClr val="tx1"/>
              </a:solidFill>
              <a:latin typeface="+mn-lt"/>
            </a:rPr>
            <a:t>M1C1 INV. 1.3.1 – PIATTAFORMA DIGITALE NAZIONALE DATI - </a:t>
          </a:r>
          <a:r>
            <a:rPr lang="it-IT" sz="1600" b="1">
              <a:solidFill>
                <a:schemeClr val="tx1"/>
              </a:solidFill>
              <a:latin typeface="+mn-lt"/>
            </a:rPr>
            <a:t>203.435 €</a:t>
          </a:r>
          <a:endParaRPr lang="it-IT" sz="1600" b="1">
            <a:solidFill>
              <a:srgbClr val="FF0000"/>
            </a:solidFill>
            <a:latin typeface="+mn-lt"/>
          </a:endParaRPr>
        </a:p>
      </dgm:t>
    </dgm:pt>
    <dgm:pt modelId="{A8BE19D6-9533-4175-B101-15DF0BAB743F}" type="parTrans" cxnId="{F12FA99B-A003-4236-9C68-20E5BA7E9391}">
      <dgm:prSet/>
      <dgm:spPr/>
      <dgm:t>
        <a:bodyPr/>
        <a:lstStyle/>
        <a:p>
          <a:endParaRPr lang="it-IT"/>
        </a:p>
      </dgm:t>
    </dgm:pt>
    <dgm:pt modelId="{72B14C9E-137B-480E-9CD8-1B6701D266B2}" type="sibTrans" cxnId="{F12FA99B-A003-4236-9C68-20E5BA7E9391}">
      <dgm:prSet/>
      <dgm:spPr/>
      <dgm:t>
        <a:bodyPr/>
        <a:lstStyle/>
        <a:p>
          <a:endParaRPr lang="it-IT"/>
        </a:p>
      </dgm:t>
    </dgm:pt>
    <dgm:pt modelId="{45D46D2A-2FAC-4413-84C8-F58F8A37AA1A}">
      <dgm:prSet phldrT="[Tes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</a:pPr>
          <a:endParaRPr lang="it-IT" sz="1600" b="1">
            <a:solidFill>
              <a:srgbClr val="FF0000"/>
            </a:solidFill>
            <a:latin typeface="+mn-lt"/>
          </a:endParaRPr>
        </a:p>
      </dgm:t>
    </dgm:pt>
    <dgm:pt modelId="{04CB8415-DC52-4377-B191-ADB0D6127445}" type="parTrans" cxnId="{6C76E541-F8EF-4935-8B04-E5026390626D}">
      <dgm:prSet/>
      <dgm:spPr/>
      <dgm:t>
        <a:bodyPr/>
        <a:lstStyle/>
        <a:p>
          <a:endParaRPr lang="it-IT"/>
        </a:p>
      </dgm:t>
    </dgm:pt>
    <dgm:pt modelId="{B70050E3-39EA-4C4B-ACE7-B00E16A684BE}" type="sibTrans" cxnId="{6C76E541-F8EF-4935-8B04-E5026390626D}">
      <dgm:prSet/>
      <dgm:spPr/>
      <dgm:t>
        <a:bodyPr/>
        <a:lstStyle/>
        <a:p>
          <a:endParaRPr lang="it-IT"/>
        </a:p>
      </dgm:t>
    </dgm:pt>
    <dgm:pt modelId="{CB00CFD1-E585-4514-B1EE-1C6A90830C78}">
      <dgm:prSet phldrT="[Tes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</a:pPr>
          <a:endParaRPr lang="it-IT" sz="1600" b="1">
            <a:solidFill>
              <a:srgbClr val="FF0000"/>
            </a:solidFill>
            <a:latin typeface="+mn-lt"/>
          </a:endParaRPr>
        </a:p>
      </dgm:t>
    </dgm:pt>
    <dgm:pt modelId="{00E328FD-8757-4274-9F43-F3E4B24FBF06}" type="parTrans" cxnId="{D9FCBB4E-24E8-47B7-9715-4B0B28E313C9}">
      <dgm:prSet/>
      <dgm:spPr/>
      <dgm:t>
        <a:bodyPr/>
        <a:lstStyle/>
        <a:p>
          <a:endParaRPr lang="it-IT"/>
        </a:p>
      </dgm:t>
    </dgm:pt>
    <dgm:pt modelId="{27488FF8-D666-4FEA-8F28-FA98C5F9EA1C}" type="sibTrans" cxnId="{D9FCBB4E-24E8-47B7-9715-4B0B28E313C9}">
      <dgm:prSet/>
      <dgm:spPr/>
      <dgm:t>
        <a:bodyPr/>
        <a:lstStyle/>
        <a:p>
          <a:endParaRPr lang="it-IT"/>
        </a:p>
      </dgm:t>
    </dgm:pt>
    <dgm:pt modelId="{7F65EB45-1CF9-462B-B832-C42A47A86929}">
      <dgm:prSet phldrT="[Tes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</a:pPr>
          <a:endParaRPr lang="it-IT" sz="1600" b="1">
            <a:solidFill>
              <a:srgbClr val="FF0000"/>
            </a:solidFill>
            <a:latin typeface="+mn-lt"/>
          </a:endParaRPr>
        </a:p>
      </dgm:t>
    </dgm:pt>
    <dgm:pt modelId="{3096D4B5-0FF3-446A-AE38-52B3C06BE521}" type="parTrans" cxnId="{D79617DC-F453-475D-BA8C-FCE5FA42D966}">
      <dgm:prSet/>
      <dgm:spPr/>
      <dgm:t>
        <a:bodyPr/>
        <a:lstStyle/>
        <a:p>
          <a:endParaRPr lang="it-IT"/>
        </a:p>
      </dgm:t>
    </dgm:pt>
    <dgm:pt modelId="{AA125CA6-52EE-4C82-88BB-A6C6116AA965}" type="sibTrans" cxnId="{D79617DC-F453-475D-BA8C-FCE5FA42D966}">
      <dgm:prSet/>
      <dgm:spPr/>
      <dgm:t>
        <a:bodyPr/>
        <a:lstStyle/>
        <a:p>
          <a:endParaRPr lang="it-IT"/>
        </a:p>
      </dgm:t>
    </dgm:pt>
    <dgm:pt modelId="{B45C1088-BEA5-4D1C-96F7-552B9653C6EC}">
      <dgm:prSet phldrT="[Tes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</a:pPr>
          <a:endParaRPr lang="it-IT" sz="1600" b="1">
            <a:solidFill>
              <a:srgbClr val="FF0000"/>
            </a:solidFill>
            <a:latin typeface="+mn-lt"/>
          </a:endParaRPr>
        </a:p>
      </dgm:t>
    </dgm:pt>
    <dgm:pt modelId="{E4DBD4B6-FEF6-4E8D-B64A-5319B69CEDB5}" type="parTrans" cxnId="{B57CC8F9-A1ED-44E8-A509-45757B32C175}">
      <dgm:prSet/>
      <dgm:spPr/>
      <dgm:t>
        <a:bodyPr/>
        <a:lstStyle/>
        <a:p>
          <a:endParaRPr lang="it-IT"/>
        </a:p>
      </dgm:t>
    </dgm:pt>
    <dgm:pt modelId="{8CF9487D-E9D1-4FD1-B93D-34FE67E22ACC}" type="sibTrans" cxnId="{B57CC8F9-A1ED-44E8-A509-45757B32C175}">
      <dgm:prSet/>
      <dgm:spPr/>
      <dgm:t>
        <a:bodyPr/>
        <a:lstStyle/>
        <a:p>
          <a:endParaRPr lang="it-IT"/>
        </a:p>
      </dgm:t>
    </dgm:pt>
    <dgm:pt modelId="{221B092C-32C2-4961-A8FE-28F118EEBC6E}" type="pres">
      <dgm:prSet presAssocID="{3F12EC1A-B495-4AE8-B5E2-4C7CBAD0CD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1736C64-9CB9-4814-8A3C-46B72D98E746}" type="pres">
      <dgm:prSet presAssocID="{27A214B1-ADC2-44D2-BCA3-F15413A4877E}" presName="linNode" presStyleCnt="0"/>
      <dgm:spPr/>
    </dgm:pt>
    <dgm:pt modelId="{19273792-5A8F-4C43-841D-6BEBDEDCDF59}" type="pres">
      <dgm:prSet presAssocID="{27A214B1-ADC2-44D2-BCA3-F15413A4877E}" presName="parentText" presStyleLbl="node1" presStyleIdx="0" presStyleCnt="1" custScaleX="41019" custScaleY="100098" custLinFactNeighborX="31" custLinFactNeighborY="-58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E908DCD-DE63-4534-BAD0-7ED02999E2FA}" type="pres">
      <dgm:prSet presAssocID="{27A214B1-ADC2-44D2-BCA3-F15413A4877E}" presName="descendantText" presStyleLbl="alignAccFollowNode1" presStyleIdx="0" presStyleCnt="1" custScaleX="127408" custScaleY="122583" custLinFactNeighborX="-2664" custLinFactNeighborY="23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79617DC-F453-475D-BA8C-FCE5FA42D966}" srcId="{27A214B1-ADC2-44D2-BCA3-F15413A4877E}" destId="{7F65EB45-1CF9-462B-B832-C42A47A86929}" srcOrd="6" destOrd="0" parTransId="{3096D4B5-0FF3-446A-AE38-52B3C06BE521}" sibTransId="{AA125CA6-52EE-4C82-88BB-A6C6116AA965}"/>
    <dgm:cxn modelId="{E64EA000-F7AC-4D48-ABD1-6DF5EE75B09E}" type="presOf" srcId="{3F12EC1A-B495-4AE8-B5E2-4C7CBAD0CDE0}" destId="{221B092C-32C2-4961-A8FE-28F118EEBC6E}" srcOrd="0" destOrd="0" presId="urn:microsoft.com/office/officeart/2005/8/layout/vList5"/>
    <dgm:cxn modelId="{7B8F6895-F219-4FE8-A46C-B2E503F6D881}" type="presOf" srcId="{D91568DA-12B2-47BE-98C6-8EE16747558C}" destId="{3E908DCD-DE63-4534-BAD0-7ED02999E2FA}" srcOrd="0" destOrd="7" presId="urn:microsoft.com/office/officeart/2005/8/layout/vList5"/>
    <dgm:cxn modelId="{D9FCBB4E-24E8-47B7-9715-4B0B28E313C9}" srcId="{27A214B1-ADC2-44D2-BCA3-F15413A4877E}" destId="{CB00CFD1-E585-4514-B1EE-1C6A90830C78}" srcOrd="4" destOrd="0" parTransId="{00E328FD-8757-4274-9F43-F3E4B24FBF06}" sibTransId="{27488FF8-D666-4FEA-8F28-FA98C5F9EA1C}"/>
    <dgm:cxn modelId="{567D0B84-C0C0-4941-9B0F-D9F916C2F991}" type="presOf" srcId="{E1188911-2574-4C8C-A8A5-E2B632BF7347}" destId="{3E908DCD-DE63-4534-BAD0-7ED02999E2FA}" srcOrd="0" destOrd="3" presId="urn:microsoft.com/office/officeart/2005/8/layout/vList5"/>
    <dgm:cxn modelId="{CE8849B8-7377-4684-A488-1A031398FA24}" type="presOf" srcId="{EBB4519E-DD6D-481D-ACA2-2B4C0EC9C4E6}" destId="{3E908DCD-DE63-4534-BAD0-7ED02999E2FA}" srcOrd="0" destOrd="9" presId="urn:microsoft.com/office/officeart/2005/8/layout/vList5"/>
    <dgm:cxn modelId="{211ACB92-C9BE-43DF-934E-9100E9D9DE14}" srcId="{27A214B1-ADC2-44D2-BCA3-F15413A4877E}" destId="{EBB4519E-DD6D-481D-ACA2-2B4C0EC9C4E6}" srcOrd="9" destOrd="0" parTransId="{5B9C91D8-D9B9-44E5-8F01-9A73BD956543}" sibTransId="{646E82D0-3A57-4A65-969A-974AD671587E}"/>
    <dgm:cxn modelId="{EDB6F6D1-C97D-421D-A914-01929B0FBB89}" srcId="{27A214B1-ADC2-44D2-BCA3-F15413A4877E}" destId="{B51131B3-F887-4A76-A94C-8F6655C2B477}" srcOrd="1" destOrd="0" parTransId="{4ADAC303-D5A9-4150-B25E-9B71FB94AEC3}" sibTransId="{3C24646E-35A9-47A9-9A5B-0FC64B157A2B}"/>
    <dgm:cxn modelId="{4FA61EFE-DD78-431B-8CF2-7337122388BD}" srcId="{27A214B1-ADC2-44D2-BCA3-F15413A4877E}" destId="{44883690-4D53-4A7D-B5F0-58A8B387B9A5}" srcOrd="0" destOrd="0" parTransId="{19A5E8F5-4F73-4B54-BF2D-359E6B89FBC5}" sibTransId="{BC6C1892-D48E-47C3-80D9-86560473646B}"/>
    <dgm:cxn modelId="{7AB61226-8FC0-4821-97E9-496704D45A06}" type="presOf" srcId="{7F65EB45-1CF9-462B-B832-C42A47A86929}" destId="{3E908DCD-DE63-4534-BAD0-7ED02999E2FA}" srcOrd="0" destOrd="6" presId="urn:microsoft.com/office/officeart/2005/8/layout/vList5"/>
    <dgm:cxn modelId="{F12FA99B-A003-4236-9C68-20E5BA7E9391}" srcId="{27A214B1-ADC2-44D2-BCA3-F15413A4877E}" destId="{E1188911-2574-4C8C-A8A5-E2B632BF7347}" srcOrd="3" destOrd="0" parTransId="{A8BE19D6-9533-4175-B101-15DF0BAB743F}" sibTransId="{72B14C9E-137B-480E-9CD8-1B6701D266B2}"/>
    <dgm:cxn modelId="{B57CC8F9-A1ED-44E8-A509-45757B32C175}" srcId="{27A214B1-ADC2-44D2-BCA3-F15413A4877E}" destId="{B45C1088-BEA5-4D1C-96F7-552B9653C6EC}" srcOrd="8" destOrd="0" parTransId="{E4DBD4B6-FEF6-4E8D-B64A-5319B69CEDB5}" sibTransId="{8CF9487D-E9D1-4FD1-B93D-34FE67E22ACC}"/>
    <dgm:cxn modelId="{CD5B4639-4FCF-47DE-84F3-900EFE57EDD2}" type="presOf" srcId="{8BD522EF-1351-4DEC-9BA0-294881CD8A0F}" destId="{3E908DCD-DE63-4534-BAD0-7ED02999E2FA}" srcOrd="0" destOrd="5" presId="urn:microsoft.com/office/officeart/2005/8/layout/vList5"/>
    <dgm:cxn modelId="{944B6094-AF2C-4046-ACC7-4900F383E2B4}" type="presOf" srcId="{27A214B1-ADC2-44D2-BCA3-F15413A4877E}" destId="{19273792-5A8F-4C43-841D-6BEBDEDCDF59}" srcOrd="0" destOrd="0" presId="urn:microsoft.com/office/officeart/2005/8/layout/vList5"/>
    <dgm:cxn modelId="{7BFD1DE6-B6EF-4CAD-AB6E-78B8768B09C5}" type="presOf" srcId="{B51131B3-F887-4A76-A94C-8F6655C2B477}" destId="{3E908DCD-DE63-4534-BAD0-7ED02999E2FA}" srcOrd="0" destOrd="1" presId="urn:microsoft.com/office/officeart/2005/8/layout/vList5"/>
    <dgm:cxn modelId="{43ECC7BF-2493-432F-B9F2-A08ECD8F09DB}" type="presOf" srcId="{44883690-4D53-4A7D-B5F0-58A8B387B9A5}" destId="{3E908DCD-DE63-4534-BAD0-7ED02999E2FA}" srcOrd="0" destOrd="0" presId="urn:microsoft.com/office/officeart/2005/8/layout/vList5"/>
    <dgm:cxn modelId="{6C76E541-F8EF-4935-8B04-E5026390626D}" srcId="{27A214B1-ADC2-44D2-BCA3-F15413A4877E}" destId="{45D46D2A-2FAC-4413-84C8-F58F8A37AA1A}" srcOrd="2" destOrd="0" parTransId="{04CB8415-DC52-4377-B191-ADB0D6127445}" sibTransId="{B70050E3-39EA-4C4B-ACE7-B00E16A684BE}"/>
    <dgm:cxn modelId="{EE8C8DC7-0367-4F70-BEAD-39654FB9DEE8}" srcId="{27A214B1-ADC2-44D2-BCA3-F15413A4877E}" destId="{8BD522EF-1351-4DEC-9BA0-294881CD8A0F}" srcOrd="5" destOrd="0" parTransId="{58883A3C-5161-47C4-B700-C89461FA9465}" sibTransId="{1165D532-4EAD-4EEA-B61D-73C3F6980B2E}"/>
    <dgm:cxn modelId="{07C86184-D412-4E2D-9751-8B80520054DD}" srcId="{27A214B1-ADC2-44D2-BCA3-F15413A4877E}" destId="{D91568DA-12B2-47BE-98C6-8EE16747558C}" srcOrd="7" destOrd="0" parTransId="{D96C6538-2B72-4E9D-8BE7-1B09DB16DBB1}" sibTransId="{0F43E96A-7884-4ADD-B17D-E3296BFC0DD7}"/>
    <dgm:cxn modelId="{95C6C2DF-ABBB-44F4-838D-DA7261B86DB8}" type="presOf" srcId="{CB00CFD1-E585-4514-B1EE-1C6A90830C78}" destId="{3E908DCD-DE63-4534-BAD0-7ED02999E2FA}" srcOrd="0" destOrd="4" presId="urn:microsoft.com/office/officeart/2005/8/layout/vList5"/>
    <dgm:cxn modelId="{1F75906A-AA86-48D3-B9FD-6FD45FA3D2C5}" type="presOf" srcId="{B45C1088-BEA5-4D1C-96F7-552B9653C6EC}" destId="{3E908DCD-DE63-4534-BAD0-7ED02999E2FA}" srcOrd="0" destOrd="8" presId="urn:microsoft.com/office/officeart/2005/8/layout/vList5"/>
    <dgm:cxn modelId="{F73DDB0F-0FB9-4611-9B83-199C9A6E91C1}" type="presOf" srcId="{45D46D2A-2FAC-4413-84C8-F58F8A37AA1A}" destId="{3E908DCD-DE63-4534-BAD0-7ED02999E2FA}" srcOrd="0" destOrd="2" presId="urn:microsoft.com/office/officeart/2005/8/layout/vList5"/>
    <dgm:cxn modelId="{B1355A5D-9C85-48FB-A81D-9DCB3D5571EE}" srcId="{3F12EC1A-B495-4AE8-B5E2-4C7CBAD0CDE0}" destId="{27A214B1-ADC2-44D2-BCA3-F15413A4877E}" srcOrd="0" destOrd="0" parTransId="{F9EFB689-36D0-430F-8947-41A99CCB27E5}" sibTransId="{67DD891B-5718-4B8F-ABBA-F15F5AB69183}"/>
    <dgm:cxn modelId="{1920EEFE-520C-46F3-99ED-D40422CD5EDF}" type="presParOf" srcId="{221B092C-32C2-4961-A8FE-28F118EEBC6E}" destId="{41736C64-9CB9-4814-8A3C-46B72D98E746}" srcOrd="0" destOrd="0" presId="urn:microsoft.com/office/officeart/2005/8/layout/vList5"/>
    <dgm:cxn modelId="{33CF326F-69E1-4620-BDCB-74C818400346}" type="presParOf" srcId="{41736C64-9CB9-4814-8A3C-46B72D98E746}" destId="{19273792-5A8F-4C43-841D-6BEBDEDCDF59}" srcOrd="0" destOrd="0" presId="urn:microsoft.com/office/officeart/2005/8/layout/vList5"/>
    <dgm:cxn modelId="{4EDD1240-33BC-4F30-9E5E-3E2BC6050AA3}" type="presParOf" srcId="{41736C64-9CB9-4814-8A3C-46B72D98E746}" destId="{3E908DCD-DE63-4534-BAD0-7ED02999E2F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12EC1A-B495-4AE8-B5E2-4C7CBAD0CDE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7A214B1-ADC2-44D2-BCA3-F15413A4877E}">
      <dgm:prSet phldrT="[Testo]" custT="1"/>
      <dgm:spPr>
        <a:solidFill>
          <a:srgbClr val="63A0D7"/>
        </a:solidFill>
        <a:ln>
          <a:noFill/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3200" b="1" dirty="0">
              <a:solidFill>
                <a:schemeClr val="bg1"/>
              </a:solidFill>
            </a:rPr>
            <a:t>M1C3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800" b="1" dirty="0">
              <a:solidFill>
                <a:schemeClr val="bg1"/>
              </a:solidFill>
            </a:rPr>
            <a:t>340.000€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800" b="1" dirty="0">
              <a:solidFill>
                <a:schemeClr val="bg1"/>
              </a:solidFill>
            </a:rPr>
            <a:t>n. 1 progetto</a:t>
          </a:r>
          <a:endParaRPr lang="it-IT" sz="1800" dirty="0">
            <a:solidFill>
              <a:schemeClr val="bg1"/>
            </a:solidFill>
          </a:endParaRPr>
        </a:p>
      </dgm:t>
    </dgm:pt>
    <dgm:pt modelId="{F9EFB689-36D0-430F-8947-41A99CCB27E5}" type="parTrans" cxnId="{B1355A5D-9C85-48FB-A81D-9DCB3D5571EE}">
      <dgm:prSet/>
      <dgm:spPr/>
      <dgm:t>
        <a:bodyPr/>
        <a:lstStyle/>
        <a:p>
          <a:endParaRPr lang="it-IT" sz="1000"/>
        </a:p>
      </dgm:t>
    </dgm:pt>
    <dgm:pt modelId="{67DD891B-5718-4B8F-ABBA-F15F5AB69183}" type="sibTrans" cxnId="{B1355A5D-9C85-48FB-A81D-9DCB3D5571EE}">
      <dgm:prSet/>
      <dgm:spPr/>
      <dgm:t>
        <a:bodyPr/>
        <a:lstStyle/>
        <a:p>
          <a:endParaRPr lang="it-IT" sz="1000"/>
        </a:p>
      </dgm:t>
    </dgm:pt>
    <dgm:pt modelId="{8BD522EF-1351-4DEC-9BA0-294881CD8A0F}">
      <dgm:prSet phldrT="[Testo]" custT="1"/>
      <dgm:spPr>
        <a:solidFill>
          <a:schemeClr val="accent5">
            <a:lumMod val="40000"/>
            <a:lumOff val="60000"/>
          </a:schemeClr>
        </a:solidFill>
      </dgm:spPr>
      <dgm:t>
        <a:bodyPr lIns="252000" rIns="180000"/>
        <a:lstStyle/>
        <a:p>
          <a:pPr>
            <a:lnSpc>
              <a:spcPct val="100000"/>
            </a:lnSpc>
          </a:pPr>
          <a:endParaRPr lang="it-IT" sz="1600" b="0" dirty="0">
            <a:solidFill>
              <a:schemeClr val="tx1"/>
            </a:solidFill>
          </a:endParaRPr>
        </a:p>
      </dgm:t>
    </dgm:pt>
    <dgm:pt modelId="{58883A3C-5161-47C4-B700-C89461FA9465}" type="parTrans" cxnId="{EE8C8DC7-0367-4F70-BEAD-39654FB9DEE8}">
      <dgm:prSet/>
      <dgm:spPr/>
      <dgm:t>
        <a:bodyPr/>
        <a:lstStyle/>
        <a:p>
          <a:endParaRPr lang="it-IT"/>
        </a:p>
      </dgm:t>
    </dgm:pt>
    <dgm:pt modelId="{1165D532-4EAD-4EEA-B61D-73C3F6980B2E}" type="sibTrans" cxnId="{EE8C8DC7-0367-4F70-BEAD-39654FB9DEE8}">
      <dgm:prSet/>
      <dgm:spPr/>
      <dgm:t>
        <a:bodyPr/>
        <a:lstStyle/>
        <a:p>
          <a:endParaRPr lang="it-IT"/>
        </a:p>
      </dgm:t>
    </dgm:pt>
    <dgm:pt modelId="{650B2025-18A9-4364-959D-1089F486EC5E}">
      <dgm:prSet phldrT="[Testo]" custT="1"/>
      <dgm:spPr>
        <a:solidFill>
          <a:schemeClr val="accent5">
            <a:lumMod val="40000"/>
            <a:lumOff val="60000"/>
          </a:schemeClr>
        </a:solidFill>
      </dgm:spPr>
      <dgm:t>
        <a:bodyPr lIns="252000" rIns="180000"/>
        <a:lstStyle/>
        <a:p>
          <a:pPr>
            <a:lnSpc>
              <a:spcPct val="100000"/>
            </a:lnSpc>
          </a:pPr>
          <a:r>
            <a:rPr lang="it-IT" sz="1600" b="0" dirty="0">
              <a:solidFill>
                <a:schemeClr val="tx1"/>
              </a:solidFill>
            </a:rPr>
            <a:t>M1C3 INV. 1.2 – </a:t>
          </a:r>
          <a:r>
            <a:rPr lang="it-IT" sz="1600" dirty="0">
              <a:solidFill>
                <a:schemeClr val="tx1"/>
              </a:solidFill>
            </a:rPr>
            <a:t>MUSEI CIVICI - RIMOZIONE DELLE BARRIERE FISICHE E COGNITIVE - </a:t>
          </a:r>
          <a:r>
            <a:rPr lang="it-IT" sz="1600" b="1" dirty="0">
              <a:solidFill>
                <a:schemeClr val="tx1"/>
              </a:solidFill>
            </a:rPr>
            <a:t>340.000 €</a:t>
          </a:r>
        </a:p>
      </dgm:t>
    </dgm:pt>
    <dgm:pt modelId="{6DAC09DC-81D8-4D3F-BBAB-F02312FB64D9}" type="parTrans" cxnId="{E5085D41-FD76-4642-9CCB-6E2897200654}">
      <dgm:prSet/>
      <dgm:spPr/>
      <dgm:t>
        <a:bodyPr/>
        <a:lstStyle/>
        <a:p>
          <a:endParaRPr lang="it-IT"/>
        </a:p>
      </dgm:t>
    </dgm:pt>
    <dgm:pt modelId="{45DAFBA4-90F7-4776-AB73-17BC43605311}" type="sibTrans" cxnId="{E5085D41-FD76-4642-9CCB-6E2897200654}">
      <dgm:prSet/>
      <dgm:spPr/>
      <dgm:t>
        <a:bodyPr/>
        <a:lstStyle/>
        <a:p>
          <a:endParaRPr lang="it-IT"/>
        </a:p>
      </dgm:t>
    </dgm:pt>
    <dgm:pt modelId="{221B092C-32C2-4961-A8FE-28F118EEBC6E}" type="pres">
      <dgm:prSet presAssocID="{3F12EC1A-B495-4AE8-B5E2-4C7CBAD0CD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1736C64-9CB9-4814-8A3C-46B72D98E746}" type="pres">
      <dgm:prSet presAssocID="{27A214B1-ADC2-44D2-BCA3-F15413A4877E}" presName="linNode" presStyleCnt="0"/>
      <dgm:spPr/>
    </dgm:pt>
    <dgm:pt modelId="{19273792-5A8F-4C43-841D-6BEBDEDCDF59}" type="pres">
      <dgm:prSet presAssocID="{27A214B1-ADC2-44D2-BCA3-F15413A4877E}" presName="parentText" presStyleLbl="node1" presStyleIdx="0" presStyleCnt="1" custScaleX="50377" custScaleY="100098" custLinFactNeighborX="3104" custLinFactNeighborY="-287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E908DCD-DE63-4534-BAD0-7ED02999E2FA}" type="pres">
      <dgm:prSet presAssocID="{27A214B1-ADC2-44D2-BCA3-F15413A4877E}" presName="descendantText" presStyleLbl="alignAccFollowNode1" presStyleIdx="0" presStyleCnt="1" custScaleX="127408" custScaleY="125122" custLinFactNeighborX="4440" custLinFactNeighborY="155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E8C8DC7-0367-4F70-BEAD-39654FB9DEE8}" srcId="{27A214B1-ADC2-44D2-BCA3-F15413A4877E}" destId="{8BD522EF-1351-4DEC-9BA0-294881CD8A0F}" srcOrd="0" destOrd="0" parTransId="{58883A3C-5161-47C4-B700-C89461FA9465}" sibTransId="{1165D532-4EAD-4EEA-B61D-73C3F6980B2E}"/>
    <dgm:cxn modelId="{B1355A5D-9C85-48FB-A81D-9DCB3D5571EE}" srcId="{3F12EC1A-B495-4AE8-B5E2-4C7CBAD0CDE0}" destId="{27A214B1-ADC2-44D2-BCA3-F15413A4877E}" srcOrd="0" destOrd="0" parTransId="{F9EFB689-36D0-430F-8947-41A99CCB27E5}" sibTransId="{67DD891B-5718-4B8F-ABBA-F15F5AB69183}"/>
    <dgm:cxn modelId="{61B2FA43-00AD-4FBD-82CA-D2ECA63D8EDF}" type="presOf" srcId="{650B2025-18A9-4364-959D-1089F486EC5E}" destId="{3E908DCD-DE63-4534-BAD0-7ED02999E2FA}" srcOrd="0" destOrd="1" presId="urn:microsoft.com/office/officeart/2005/8/layout/vList5"/>
    <dgm:cxn modelId="{CD5B4639-4FCF-47DE-84F3-900EFE57EDD2}" type="presOf" srcId="{8BD522EF-1351-4DEC-9BA0-294881CD8A0F}" destId="{3E908DCD-DE63-4534-BAD0-7ED02999E2FA}" srcOrd="0" destOrd="0" presId="urn:microsoft.com/office/officeart/2005/8/layout/vList5"/>
    <dgm:cxn modelId="{E5085D41-FD76-4642-9CCB-6E2897200654}" srcId="{27A214B1-ADC2-44D2-BCA3-F15413A4877E}" destId="{650B2025-18A9-4364-959D-1089F486EC5E}" srcOrd="1" destOrd="0" parTransId="{6DAC09DC-81D8-4D3F-BBAB-F02312FB64D9}" sibTransId="{45DAFBA4-90F7-4776-AB73-17BC43605311}"/>
    <dgm:cxn modelId="{E64EA000-F7AC-4D48-ABD1-6DF5EE75B09E}" type="presOf" srcId="{3F12EC1A-B495-4AE8-B5E2-4C7CBAD0CDE0}" destId="{221B092C-32C2-4961-A8FE-28F118EEBC6E}" srcOrd="0" destOrd="0" presId="urn:microsoft.com/office/officeart/2005/8/layout/vList5"/>
    <dgm:cxn modelId="{944B6094-AF2C-4046-ACC7-4900F383E2B4}" type="presOf" srcId="{27A214B1-ADC2-44D2-BCA3-F15413A4877E}" destId="{19273792-5A8F-4C43-841D-6BEBDEDCDF59}" srcOrd="0" destOrd="0" presId="urn:microsoft.com/office/officeart/2005/8/layout/vList5"/>
    <dgm:cxn modelId="{1920EEFE-520C-46F3-99ED-D40422CD5EDF}" type="presParOf" srcId="{221B092C-32C2-4961-A8FE-28F118EEBC6E}" destId="{41736C64-9CB9-4814-8A3C-46B72D98E746}" srcOrd="0" destOrd="0" presId="urn:microsoft.com/office/officeart/2005/8/layout/vList5"/>
    <dgm:cxn modelId="{33CF326F-69E1-4620-BDCB-74C818400346}" type="presParOf" srcId="{41736C64-9CB9-4814-8A3C-46B72D98E746}" destId="{19273792-5A8F-4C43-841D-6BEBDEDCDF59}" srcOrd="0" destOrd="0" presId="urn:microsoft.com/office/officeart/2005/8/layout/vList5"/>
    <dgm:cxn modelId="{4EDD1240-33BC-4F30-9E5E-3E2BC6050AA3}" type="presParOf" srcId="{41736C64-9CB9-4814-8A3C-46B72D98E746}" destId="{3E908DCD-DE63-4534-BAD0-7ED02999E2F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12EC1A-B495-4AE8-B5E2-4C7CBAD0CDE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7A214B1-ADC2-44D2-BCA3-F15413A4877E}">
      <dgm:prSet phldrT="[Testo]" custT="1"/>
      <dgm:spPr>
        <a:solidFill>
          <a:schemeClr val="accent6">
            <a:lumMod val="75000"/>
          </a:schemeClr>
        </a:solidFill>
        <a:ln w="19050">
          <a:noFill/>
        </a:ln>
      </dgm:spPr>
      <dgm:t>
        <a:bodyPr lIns="72000" rIns="72000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3200" b="1" dirty="0">
              <a:solidFill>
                <a:schemeClr val="bg1"/>
              </a:solidFill>
            </a:rPr>
            <a:t>M2C2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800" b="1" i="0" dirty="0">
              <a:solidFill>
                <a:schemeClr val="bg1"/>
              </a:solidFill>
            </a:rPr>
            <a:t>15.195.483 €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800" b="1" i="0" dirty="0">
              <a:solidFill>
                <a:schemeClr val="bg1"/>
              </a:solidFill>
            </a:rPr>
            <a:t>n. 3 progetti</a:t>
          </a:r>
          <a:endParaRPr lang="it-IT" sz="1800" dirty="0">
            <a:solidFill>
              <a:schemeClr val="bg1"/>
            </a:solidFill>
          </a:endParaRPr>
        </a:p>
      </dgm:t>
    </dgm:pt>
    <dgm:pt modelId="{F9EFB689-36D0-430F-8947-41A99CCB27E5}" type="parTrans" cxnId="{B1355A5D-9C85-48FB-A81D-9DCB3D5571EE}">
      <dgm:prSet/>
      <dgm:spPr/>
      <dgm:t>
        <a:bodyPr/>
        <a:lstStyle/>
        <a:p>
          <a:endParaRPr lang="it-IT" sz="1000"/>
        </a:p>
      </dgm:t>
    </dgm:pt>
    <dgm:pt modelId="{67DD891B-5718-4B8F-ABBA-F15F5AB69183}" type="sibTrans" cxnId="{B1355A5D-9C85-48FB-A81D-9DCB3D5571EE}">
      <dgm:prSet/>
      <dgm:spPr/>
      <dgm:t>
        <a:bodyPr/>
        <a:lstStyle/>
        <a:p>
          <a:endParaRPr lang="it-IT" sz="1000"/>
        </a:p>
      </dgm:t>
    </dgm:pt>
    <dgm:pt modelId="{80AAAF0B-D16E-4BB3-A750-FDA5DB793746}">
      <dgm:prSet phldrT="[Testo]" custT="1"/>
      <dgm:spPr>
        <a:solidFill>
          <a:schemeClr val="accent6">
            <a:lumMod val="40000"/>
            <a:lumOff val="60000"/>
          </a:schemeClr>
        </a:solidFill>
        <a:ln>
          <a:noFill/>
        </a:ln>
      </dgm:spPr>
      <dgm:t>
        <a:bodyPr lIns="144000" rIns="144000"/>
        <a:lstStyle/>
        <a:p>
          <a:pPr marL="361950" indent="-180975" algn="l">
            <a:lnSpc>
              <a:spcPct val="100000"/>
            </a:lnSpc>
          </a:pPr>
          <a:r>
            <a:rPr lang="it-IT" sz="1600" b="0">
              <a:latin typeface="+mn-lt"/>
            </a:rPr>
            <a:t>M2C2 INV. 4.4.1 – </a:t>
          </a:r>
          <a:r>
            <a:rPr lang="it-IT" sz="1600" b="0" i="0">
              <a:latin typeface="+mn-lt"/>
            </a:rPr>
            <a:t>INVESTIMENTO RINNOVO FLOTTE BUS E TRENI: BUS ELETTRICI - </a:t>
          </a:r>
          <a:r>
            <a:rPr lang="it-IT" sz="1600" b="1">
              <a:latin typeface="+mn-lt"/>
            </a:rPr>
            <a:t>5.300.000</a:t>
          </a:r>
          <a:r>
            <a:rPr lang="it-IT" sz="1600">
              <a:latin typeface="+mn-lt"/>
            </a:rPr>
            <a:t> </a:t>
          </a:r>
          <a:r>
            <a:rPr lang="it-IT" sz="1600" b="1">
              <a:latin typeface="+mn-lt"/>
              <a:cs typeface="Times New Roman" panose="02020603050405020304" pitchFamily="18" charset="0"/>
            </a:rPr>
            <a:t>€</a:t>
          </a:r>
          <a:endParaRPr lang="it-IT" sz="1600" b="1">
            <a:solidFill>
              <a:srgbClr val="FF0000"/>
            </a:solidFill>
            <a:latin typeface="+mn-lt"/>
          </a:endParaRPr>
        </a:p>
      </dgm:t>
    </dgm:pt>
    <dgm:pt modelId="{4AD536A2-D090-41E8-A373-A04F11143AB5}" type="parTrans" cxnId="{1EE63812-1F84-4A9C-A9C6-F40E51C7CE77}">
      <dgm:prSet/>
      <dgm:spPr/>
      <dgm:t>
        <a:bodyPr/>
        <a:lstStyle/>
        <a:p>
          <a:endParaRPr lang="it-IT" sz="1000"/>
        </a:p>
      </dgm:t>
    </dgm:pt>
    <dgm:pt modelId="{88494608-4033-4A68-B9B7-A8AC0B15D397}" type="sibTrans" cxnId="{1EE63812-1F84-4A9C-A9C6-F40E51C7CE77}">
      <dgm:prSet/>
      <dgm:spPr/>
      <dgm:t>
        <a:bodyPr/>
        <a:lstStyle/>
        <a:p>
          <a:endParaRPr lang="it-IT" sz="1000"/>
        </a:p>
      </dgm:t>
    </dgm:pt>
    <dgm:pt modelId="{F865566C-4D68-44BC-A3DF-7E774236EDEB}">
      <dgm:prSet phldrT="[Testo]" custT="1"/>
      <dgm:spPr>
        <a:solidFill>
          <a:schemeClr val="accent6">
            <a:lumMod val="40000"/>
            <a:lumOff val="60000"/>
          </a:schemeClr>
        </a:solidFill>
        <a:ln>
          <a:noFill/>
        </a:ln>
      </dgm:spPr>
      <dgm:t>
        <a:bodyPr lIns="144000" rIns="144000"/>
        <a:lstStyle/>
        <a:p>
          <a:pPr marL="361950" indent="-180975" algn="l">
            <a:lnSpc>
              <a:spcPct val="100000"/>
            </a:lnSpc>
          </a:pPr>
          <a:r>
            <a:rPr lang="it-IT" sz="1600" b="0" dirty="0">
              <a:latin typeface="+mn-lt"/>
            </a:rPr>
            <a:t>M2C2 INV. 4.4.1 – </a:t>
          </a:r>
          <a:r>
            <a:rPr lang="it-IT" sz="1600" b="0" i="0" dirty="0">
              <a:latin typeface="+mn-lt"/>
            </a:rPr>
            <a:t>INVESTIMENTO RINNOVO FLOTTE BUS E TRENI: STAZIONI DI RICARICA ELETTRICA - </a:t>
          </a:r>
          <a:r>
            <a:rPr lang="it-IT" sz="1600" b="1" dirty="0">
              <a:latin typeface="+mn-lt"/>
            </a:rPr>
            <a:t>2.140.986 </a:t>
          </a:r>
          <a:r>
            <a:rPr lang="it-IT" sz="1600" b="1" dirty="0">
              <a:latin typeface="+mn-lt"/>
              <a:cs typeface="Times New Roman" panose="02020603050405020304" pitchFamily="18" charset="0"/>
            </a:rPr>
            <a:t>€</a:t>
          </a:r>
          <a:endParaRPr lang="it-IT" sz="1600" b="0" dirty="0">
            <a:solidFill>
              <a:srgbClr val="FF0000"/>
            </a:solidFill>
            <a:latin typeface="+mn-lt"/>
          </a:endParaRPr>
        </a:p>
      </dgm:t>
    </dgm:pt>
    <dgm:pt modelId="{D8E8ED75-BB81-4ED0-B65D-7635856E729C}" type="parTrans" cxnId="{CC5E95BC-1DC3-4D9E-A1E7-F17FD541D39D}">
      <dgm:prSet/>
      <dgm:spPr/>
      <dgm:t>
        <a:bodyPr/>
        <a:lstStyle/>
        <a:p>
          <a:endParaRPr lang="it-IT" sz="1000"/>
        </a:p>
      </dgm:t>
    </dgm:pt>
    <dgm:pt modelId="{E6FFE4FB-2A99-4290-8A18-C18C66866600}" type="sibTrans" cxnId="{CC5E95BC-1DC3-4D9E-A1E7-F17FD541D39D}">
      <dgm:prSet/>
      <dgm:spPr/>
      <dgm:t>
        <a:bodyPr/>
        <a:lstStyle/>
        <a:p>
          <a:endParaRPr lang="it-IT" sz="1000"/>
        </a:p>
      </dgm:t>
    </dgm:pt>
    <dgm:pt modelId="{2A31E9C7-C4B0-4815-B41E-073D6B9E6092}">
      <dgm:prSet phldrT="[Testo]" custT="1"/>
      <dgm:spPr>
        <a:solidFill>
          <a:schemeClr val="accent6">
            <a:lumMod val="40000"/>
            <a:lumOff val="60000"/>
          </a:schemeClr>
        </a:solidFill>
        <a:ln>
          <a:noFill/>
        </a:ln>
      </dgm:spPr>
      <dgm:t>
        <a:bodyPr lIns="144000" rIns="144000"/>
        <a:lstStyle/>
        <a:p>
          <a:pPr marL="361950" indent="-180975" algn="l">
            <a:lnSpc>
              <a:spcPct val="100000"/>
            </a:lnSpc>
          </a:pPr>
          <a:endParaRPr lang="it-IT" sz="1600" b="1" dirty="0">
            <a:solidFill>
              <a:srgbClr val="FF0000"/>
            </a:solidFill>
            <a:latin typeface="+mn-lt"/>
          </a:endParaRPr>
        </a:p>
      </dgm:t>
    </dgm:pt>
    <dgm:pt modelId="{03E90302-4613-4A48-87F0-50F56EF15F0B}" type="parTrans" cxnId="{BD419BF1-416E-4CE4-B89F-355565470EE4}">
      <dgm:prSet/>
      <dgm:spPr/>
      <dgm:t>
        <a:bodyPr/>
        <a:lstStyle/>
        <a:p>
          <a:endParaRPr lang="it-IT"/>
        </a:p>
      </dgm:t>
    </dgm:pt>
    <dgm:pt modelId="{8CD7FC7D-E55A-4930-99D5-E770F4190904}" type="sibTrans" cxnId="{BD419BF1-416E-4CE4-B89F-355565470EE4}">
      <dgm:prSet/>
      <dgm:spPr/>
      <dgm:t>
        <a:bodyPr/>
        <a:lstStyle/>
        <a:p>
          <a:endParaRPr lang="it-IT"/>
        </a:p>
      </dgm:t>
    </dgm:pt>
    <dgm:pt modelId="{AD6993B1-4690-4C75-A1B5-C538195DFDD6}">
      <dgm:prSet phldrT="[Testo]" custT="1"/>
      <dgm:spPr>
        <a:solidFill>
          <a:schemeClr val="accent6">
            <a:lumMod val="40000"/>
            <a:lumOff val="60000"/>
          </a:schemeClr>
        </a:solidFill>
        <a:ln>
          <a:noFill/>
        </a:ln>
      </dgm:spPr>
      <dgm:t>
        <a:bodyPr lIns="144000" rIns="144000"/>
        <a:lstStyle/>
        <a:p>
          <a:pPr marL="171450" indent="0" algn="l">
            <a:lnSpc>
              <a:spcPct val="100000"/>
            </a:lnSpc>
          </a:pPr>
          <a:endParaRPr lang="it-IT" sz="1800" b="1">
            <a:solidFill>
              <a:srgbClr val="FF0000"/>
            </a:solidFill>
          </a:endParaRPr>
        </a:p>
      </dgm:t>
    </dgm:pt>
    <dgm:pt modelId="{60BAF9D8-B5F0-4DC5-B2C5-00A6588626B8}" type="parTrans" cxnId="{517826B2-52EC-40E2-B7C1-6A0437117027}">
      <dgm:prSet/>
      <dgm:spPr/>
      <dgm:t>
        <a:bodyPr/>
        <a:lstStyle/>
        <a:p>
          <a:endParaRPr lang="it-IT"/>
        </a:p>
      </dgm:t>
    </dgm:pt>
    <dgm:pt modelId="{540AA2B5-8460-4AD2-B6F7-0BDC24B710F0}" type="sibTrans" cxnId="{517826B2-52EC-40E2-B7C1-6A0437117027}">
      <dgm:prSet/>
      <dgm:spPr/>
      <dgm:t>
        <a:bodyPr/>
        <a:lstStyle/>
        <a:p>
          <a:endParaRPr lang="it-IT"/>
        </a:p>
      </dgm:t>
    </dgm:pt>
    <dgm:pt modelId="{9D1EC891-00B3-4D33-BA54-D60E3971713C}">
      <dgm:prSet phldrT="[Testo]" custT="1"/>
      <dgm:spPr>
        <a:solidFill>
          <a:schemeClr val="accent6">
            <a:lumMod val="40000"/>
            <a:lumOff val="60000"/>
          </a:schemeClr>
        </a:solidFill>
        <a:ln>
          <a:noFill/>
        </a:ln>
      </dgm:spPr>
      <dgm:t>
        <a:bodyPr/>
        <a:lstStyle/>
        <a:p>
          <a:pPr marL="361950" indent="-180975" algn="l">
            <a:lnSpc>
              <a:spcPct val="100000"/>
            </a:lnSpc>
          </a:pPr>
          <a:r>
            <a:rPr lang="it-IT" sz="1600" b="0" dirty="0">
              <a:latin typeface="+mn-lt"/>
            </a:rPr>
            <a:t>M2C2 INV. 4.4.1 – </a:t>
          </a:r>
          <a:r>
            <a:rPr lang="it-IT" sz="1600" b="0" i="0" u="none" dirty="0"/>
            <a:t>DM 234/2020 ALTO INQUINAMENTO - </a:t>
          </a:r>
          <a:r>
            <a:rPr lang="it-IT" sz="1600" b="1" i="0" u="none" dirty="0" smtClean="0"/>
            <a:t>7.754.497 </a:t>
          </a:r>
          <a:r>
            <a:rPr lang="it-IT" sz="1600" b="1" dirty="0">
              <a:latin typeface="+mn-lt"/>
              <a:cs typeface="Times New Roman" panose="02020603050405020304" pitchFamily="18" charset="0"/>
            </a:rPr>
            <a:t>€</a:t>
          </a:r>
          <a:endParaRPr lang="it-IT" sz="1600" b="1" dirty="0">
            <a:solidFill>
              <a:srgbClr val="FF0000"/>
            </a:solidFill>
            <a:latin typeface="+mn-lt"/>
          </a:endParaRPr>
        </a:p>
      </dgm:t>
    </dgm:pt>
    <dgm:pt modelId="{5DC534F1-B176-4F0A-89C2-052C89A02E2B}" type="parTrans" cxnId="{115A42AF-BF8E-418D-B435-0EC03D1D0ED6}">
      <dgm:prSet/>
      <dgm:spPr/>
      <dgm:t>
        <a:bodyPr/>
        <a:lstStyle/>
        <a:p>
          <a:endParaRPr lang="it-IT"/>
        </a:p>
      </dgm:t>
    </dgm:pt>
    <dgm:pt modelId="{EC7F1176-7751-42EC-9A29-F3A5CB521183}" type="sibTrans" cxnId="{115A42AF-BF8E-418D-B435-0EC03D1D0ED6}">
      <dgm:prSet/>
      <dgm:spPr/>
      <dgm:t>
        <a:bodyPr/>
        <a:lstStyle/>
        <a:p>
          <a:endParaRPr lang="it-IT"/>
        </a:p>
      </dgm:t>
    </dgm:pt>
    <dgm:pt modelId="{23EF56FE-8B40-4D13-A939-1C1C7199C905}">
      <dgm:prSet phldrT="[Testo]" custT="1"/>
      <dgm:spPr>
        <a:solidFill>
          <a:schemeClr val="accent6">
            <a:lumMod val="40000"/>
            <a:lumOff val="60000"/>
          </a:schemeClr>
        </a:solidFill>
        <a:ln>
          <a:noFill/>
        </a:ln>
      </dgm:spPr>
      <dgm:t>
        <a:bodyPr lIns="144000" rIns="144000"/>
        <a:lstStyle/>
        <a:p>
          <a:pPr marL="361950" indent="-180975" algn="l">
            <a:lnSpc>
              <a:spcPct val="100000"/>
            </a:lnSpc>
            <a:buNone/>
          </a:pPr>
          <a:endParaRPr lang="it-IT" sz="1600" b="0" dirty="0">
            <a:solidFill>
              <a:srgbClr val="FF0000"/>
            </a:solidFill>
            <a:latin typeface="+mn-lt"/>
          </a:endParaRPr>
        </a:p>
      </dgm:t>
    </dgm:pt>
    <dgm:pt modelId="{8DED00C1-1DD9-4369-B89F-9933BD9C8E04}" type="parTrans" cxnId="{993283E6-6C8E-4367-BD70-63F31757673B}">
      <dgm:prSet/>
      <dgm:spPr/>
      <dgm:t>
        <a:bodyPr/>
        <a:lstStyle/>
        <a:p>
          <a:endParaRPr lang="it-IT"/>
        </a:p>
      </dgm:t>
    </dgm:pt>
    <dgm:pt modelId="{A276D9E5-C919-4DE1-8E77-F258323BC700}" type="sibTrans" cxnId="{993283E6-6C8E-4367-BD70-63F31757673B}">
      <dgm:prSet/>
      <dgm:spPr/>
      <dgm:t>
        <a:bodyPr/>
        <a:lstStyle/>
        <a:p>
          <a:endParaRPr lang="it-IT"/>
        </a:p>
      </dgm:t>
    </dgm:pt>
    <dgm:pt modelId="{221B092C-32C2-4961-A8FE-28F118EEBC6E}" type="pres">
      <dgm:prSet presAssocID="{3F12EC1A-B495-4AE8-B5E2-4C7CBAD0CD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1736C64-9CB9-4814-8A3C-46B72D98E746}" type="pres">
      <dgm:prSet presAssocID="{27A214B1-ADC2-44D2-BCA3-F15413A4877E}" presName="linNode" presStyleCnt="0"/>
      <dgm:spPr/>
    </dgm:pt>
    <dgm:pt modelId="{19273792-5A8F-4C43-841D-6BEBDEDCDF59}" type="pres">
      <dgm:prSet presAssocID="{27A214B1-ADC2-44D2-BCA3-F15413A4877E}" presName="parentText" presStyleLbl="node1" presStyleIdx="0" presStyleCnt="1" custScaleX="50377" custScaleY="76454" custLinFactNeighborX="1201" custLinFactNeighborY="-7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E908DCD-DE63-4534-BAD0-7ED02999E2FA}" type="pres">
      <dgm:prSet presAssocID="{27A214B1-ADC2-44D2-BCA3-F15413A4877E}" presName="descendantText" presStyleLbl="alignAccFollowNode1" presStyleIdx="0" presStyleCnt="1" custScaleX="208667" custScaleY="88516" custLinFactNeighborX="-3094" custLinFactNeighborY="56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F971D2C-7136-48BE-9D4E-CB02D70DE568}" type="presOf" srcId="{80AAAF0B-D16E-4BB3-A750-FDA5DB793746}" destId="{3E908DCD-DE63-4534-BAD0-7ED02999E2FA}" srcOrd="0" destOrd="1" presId="urn:microsoft.com/office/officeart/2005/8/layout/vList5"/>
    <dgm:cxn modelId="{387DE818-C84E-4667-ACE4-48C29BBAFAA6}" type="presOf" srcId="{AD6993B1-4690-4C75-A1B5-C538195DFDD6}" destId="{3E908DCD-DE63-4534-BAD0-7ED02999E2FA}" srcOrd="0" destOrd="0" presId="urn:microsoft.com/office/officeart/2005/8/layout/vList5"/>
    <dgm:cxn modelId="{A167AC59-09D7-46D1-AFCE-77CF9C7EF181}" type="presOf" srcId="{2A31E9C7-C4B0-4815-B41E-073D6B9E6092}" destId="{3E908DCD-DE63-4534-BAD0-7ED02999E2FA}" srcOrd="0" destOrd="2" presId="urn:microsoft.com/office/officeart/2005/8/layout/vList5"/>
    <dgm:cxn modelId="{F5615B7E-A03C-498D-8DF8-7C6734EEC817}" type="presOf" srcId="{F865566C-4D68-44BC-A3DF-7E774236EDEB}" destId="{3E908DCD-DE63-4534-BAD0-7ED02999E2FA}" srcOrd="0" destOrd="3" presId="urn:microsoft.com/office/officeart/2005/8/layout/vList5"/>
    <dgm:cxn modelId="{E64EA000-F7AC-4D48-ABD1-6DF5EE75B09E}" type="presOf" srcId="{3F12EC1A-B495-4AE8-B5E2-4C7CBAD0CDE0}" destId="{221B092C-32C2-4961-A8FE-28F118EEBC6E}" srcOrd="0" destOrd="0" presId="urn:microsoft.com/office/officeart/2005/8/layout/vList5"/>
    <dgm:cxn modelId="{944B6094-AF2C-4046-ACC7-4900F383E2B4}" type="presOf" srcId="{27A214B1-ADC2-44D2-BCA3-F15413A4877E}" destId="{19273792-5A8F-4C43-841D-6BEBDEDCDF59}" srcOrd="0" destOrd="0" presId="urn:microsoft.com/office/officeart/2005/8/layout/vList5"/>
    <dgm:cxn modelId="{9E82CAB1-8B5C-493D-B0D3-4FC411DF2C94}" type="presOf" srcId="{9D1EC891-00B3-4D33-BA54-D60E3971713C}" destId="{3E908DCD-DE63-4534-BAD0-7ED02999E2FA}" srcOrd="0" destOrd="5" presId="urn:microsoft.com/office/officeart/2005/8/layout/vList5"/>
    <dgm:cxn modelId="{B1355A5D-9C85-48FB-A81D-9DCB3D5571EE}" srcId="{3F12EC1A-B495-4AE8-B5E2-4C7CBAD0CDE0}" destId="{27A214B1-ADC2-44D2-BCA3-F15413A4877E}" srcOrd="0" destOrd="0" parTransId="{F9EFB689-36D0-430F-8947-41A99CCB27E5}" sibTransId="{67DD891B-5718-4B8F-ABBA-F15F5AB69183}"/>
    <dgm:cxn modelId="{CC5E95BC-1DC3-4D9E-A1E7-F17FD541D39D}" srcId="{27A214B1-ADC2-44D2-BCA3-F15413A4877E}" destId="{F865566C-4D68-44BC-A3DF-7E774236EDEB}" srcOrd="3" destOrd="0" parTransId="{D8E8ED75-BB81-4ED0-B65D-7635856E729C}" sibTransId="{E6FFE4FB-2A99-4290-8A18-C18C66866600}"/>
    <dgm:cxn modelId="{07D7E126-23BD-4B71-ABC4-1B06DF3DD7FE}" type="presOf" srcId="{23EF56FE-8B40-4D13-A939-1C1C7199C905}" destId="{3E908DCD-DE63-4534-BAD0-7ED02999E2FA}" srcOrd="0" destOrd="4" presId="urn:microsoft.com/office/officeart/2005/8/layout/vList5"/>
    <dgm:cxn modelId="{517826B2-52EC-40E2-B7C1-6A0437117027}" srcId="{27A214B1-ADC2-44D2-BCA3-F15413A4877E}" destId="{AD6993B1-4690-4C75-A1B5-C538195DFDD6}" srcOrd="0" destOrd="0" parTransId="{60BAF9D8-B5F0-4DC5-B2C5-00A6588626B8}" sibTransId="{540AA2B5-8460-4AD2-B6F7-0BDC24B710F0}"/>
    <dgm:cxn modelId="{1EE63812-1F84-4A9C-A9C6-F40E51C7CE77}" srcId="{27A214B1-ADC2-44D2-BCA3-F15413A4877E}" destId="{80AAAF0B-D16E-4BB3-A750-FDA5DB793746}" srcOrd="1" destOrd="0" parTransId="{4AD536A2-D090-41E8-A373-A04F11143AB5}" sibTransId="{88494608-4033-4A68-B9B7-A8AC0B15D397}"/>
    <dgm:cxn modelId="{115A42AF-BF8E-418D-B435-0EC03D1D0ED6}" srcId="{27A214B1-ADC2-44D2-BCA3-F15413A4877E}" destId="{9D1EC891-00B3-4D33-BA54-D60E3971713C}" srcOrd="5" destOrd="0" parTransId="{5DC534F1-B176-4F0A-89C2-052C89A02E2B}" sibTransId="{EC7F1176-7751-42EC-9A29-F3A5CB521183}"/>
    <dgm:cxn modelId="{BD419BF1-416E-4CE4-B89F-355565470EE4}" srcId="{27A214B1-ADC2-44D2-BCA3-F15413A4877E}" destId="{2A31E9C7-C4B0-4815-B41E-073D6B9E6092}" srcOrd="2" destOrd="0" parTransId="{03E90302-4613-4A48-87F0-50F56EF15F0B}" sibTransId="{8CD7FC7D-E55A-4930-99D5-E770F4190904}"/>
    <dgm:cxn modelId="{993283E6-6C8E-4367-BD70-63F31757673B}" srcId="{27A214B1-ADC2-44D2-BCA3-F15413A4877E}" destId="{23EF56FE-8B40-4D13-A939-1C1C7199C905}" srcOrd="4" destOrd="0" parTransId="{8DED00C1-1DD9-4369-B89F-9933BD9C8E04}" sibTransId="{A276D9E5-C919-4DE1-8E77-F258323BC700}"/>
    <dgm:cxn modelId="{1920EEFE-520C-46F3-99ED-D40422CD5EDF}" type="presParOf" srcId="{221B092C-32C2-4961-A8FE-28F118EEBC6E}" destId="{41736C64-9CB9-4814-8A3C-46B72D98E746}" srcOrd="0" destOrd="0" presId="urn:microsoft.com/office/officeart/2005/8/layout/vList5"/>
    <dgm:cxn modelId="{33CF326F-69E1-4620-BDCB-74C818400346}" type="presParOf" srcId="{41736C64-9CB9-4814-8A3C-46B72D98E746}" destId="{19273792-5A8F-4C43-841D-6BEBDEDCDF59}" srcOrd="0" destOrd="0" presId="urn:microsoft.com/office/officeart/2005/8/layout/vList5"/>
    <dgm:cxn modelId="{4EDD1240-33BC-4F30-9E5E-3E2BC6050AA3}" type="presParOf" srcId="{41736C64-9CB9-4814-8A3C-46B72D98E746}" destId="{3E908DCD-DE63-4534-BAD0-7ED02999E2FA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908DCD-DE63-4534-BAD0-7ED02999E2FA}">
      <dsp:nvSpPr>
        <dsp:cNvPr id="0" name=""/>
        <dsp:cNvSpPr/>
      </dsp:nvSpPr>
      <dsp:spPr>
        <a:xfrm rot="5400000">
          <a:off x="4441383" y="-2573528"/>
          <a:ext cx="4170194" cy="9423514"/>
        </a:xfrm>
        <a:prstGeom prst="round2Same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0" kern="1200" dirty="0">
              <a:latin typeface="+mn-lt"/>
            </a:rPr>
            <a:t>M1C1 INV. 1.2 – MIGRAZIONE AL CLOUD - </a:t>
          </a:r>
          <a:r>
            <a:rPr lang="it-IT" sz="1600" b="1" kern="1200" dirty="0">
              <a:latin typeface="+mn-lt"/>
            </a:rPr>
            <a:t>1.003.880 </a:t>
          </a:r>
          <a:r>
            <a:rPr lang="it-IT" sz="1600" b="1" kern="1200" dirty="0">
              <a:latin typeface="+mn-lt"/>
              <a:cs typeface="Times New Roman" panose="02020603050405020304" pitchFamily="18" charset="0"/>
            </a:rPr>
            <a:t>€</a:t>
          </a:r>
          <a:endParaRPr lang="it-IT" sz="1600" b="1" kern="1200" dirty="0">
            <a:solidFill>
              <a:srgbClr val="FF0000"/>
            </a:solidFill>
            <a:latin typeface="+mn-lt"/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600" b="1" kern="1200">
            <a:solidFill>
              <a:srgbClr val="FF0000"/>
            </a:solidFill>
            <a:latin typeface="+mn-lt"/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0" kern="1200">
              <a:solidFill>
                <a:schemeClr val="tx1"/>
              </a:solidFill>
              <a:latin typeface="+mn-lt"/>
            </a:rPr>
            <a:t>M1C1 INV. 1.3.1 – PIATTAFORMA DIGITALE NAZIONALE DATI - </a:t>
          </a:r>
          <a:r>
            <a:rPr lang="it-IT" sz="1600" b="1" kern="1200">
              <a:solidFill>
                <a:schemeClr val="tx1"/>
              </a:solidFill>
              <a:latin typeface="+mn-lt"/>
            </a:rPr>
            <a:t>203.435 €</a:t>
          </a:r>
          <a:endParaRPr lang="it-IT" sz="1600" b="1" kern="1200">
            <a:solidFill>
              <a:srgbClr val="FF0000"/>
            </a:solidFill>
            <a:latin typeface="+mn-lt"/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600" b="1" kern="1200">
            <a:solidFill>
              <a:srgbClr val="FF0000"/>
            </a:solidFill>
            <a:latin typeface="+mn-lt"/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0" kern="1200">
              <a:latin typeface="+mn-lt"/>
            </a:rPr>
            <a:t>M1C1 INV. 1.4.1 – </a:t>
          </a:r>
          <a:r>
            <a:rPr lang="it-IT" sz="1600" kern="1200">
              <a:solidFill>
                <a:schemeClr val="tx1"/>
              </a:solidFill>
              <a:latin typeface="+mn-lt"/>
            </a:rPr>
            <a:t>SITO INTERNET - PACCHETTO CITTADINO INFORMATO</a:t>
          </a:r>
          <a:r>
            <a:rPr lang="it-IT" sz="1600" kern="1200">
              <a:latin typeface="+mn-lt"/>
            </a:rPr>
            <a:t> - </a:t>
          </a:r>
          <a:r>
            <a:rPr lang="it-IT" sz="1600" b="1" kern="1200">
              <a:latin typeface="+mn-lt"/>
            </a:rPr>
            <a:t>162.545 </a:t>
          </a:r>
          <a:r>
            <a:rPr lang="it-IT" sz="1600" b="1" kern="1200">
              <a:latin typeface="+mn-lt"/>
              <a:cs typeface="Times New Roman" panose="02020603050405020304" pitchFamily="18" charset="0"/>
            </a:rPr>
            <a:t>€</a:t>
          </a:r>
          <a:endParaRPr lang="it-IT" sz="1600" b="1" kern="1200">
            <a:solidFill>
              <a:srgbClr val="FF0000"/>
            </a:solidFill>
            <a:latin typeface="+mn-lt"/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600" b="1" kern="1200">
            <a:solidFill>
              <a:srgbClr val="FF0000"/>
            </a:solidFill>
            <a:latin typeface="+mn-lt"/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0" kern="1200">
              <a:latin typeface="+mn-lt"/>
            </a:rPr>
            <a:t>M1C1 INV. 1.4.3 – APP IO - SERVIZI SCOLASTICI</a:t>
          </a:r>
          <a:r>
            <a:rPr lang="it-IT" sz="1600" b="0" i="0" kern="1200">
              <a:latin typeface="+mn-lt"/>
            </a:rPr>
            <a:t> - </a:t>
          </a:r>
          <a:r>
            <a:rPr lang="it-IT" sz="1600" b="1" i="0" kern="1200">
              <a:latin typeface="+mn-lt"/>
            </a:rPr>
            <a:t>9.891 </a:t>
          </a:r>
          <a:r>
            <a:rPr lang="it-IT" sz="1600" b="1" kern="1200">
              <a:latin typeface="+mn-lt"/>
              <a:cs typeface="Times New Roman" panose="02020603050405020304" pitchFamily="18" charset="0"/>
            </a:rPr>
            <a:t>€</a:t>
          </a:r>
          <a:endParaRPr lang="it-IT" sz="1600" b="1" kern="1200">
            <a:solidFill>
              <a:srgbClr val="FF0000"/>
            </a:solidFill>
            <a:latin typeface="+mn-lt"/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600" b="1" kern="1200">
            <a:solidFill>
              <a:srgbClr val="FF0000"/>
            </a:solidFill>
            <a:latin typeface="+mn-lt"/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0" kern="1200">
              <a:latin typeface="+mn-lt"/>
            </a:rPr>
            <a:t>M1C1 INV. 1.4.5 – </a:t>
          </a:r>
          <a:r>
            <a:rPr lang="it-IT" sz="1600" b="0" i="0" kern="1200">
              <a:latin typeface="+mn-lt"/>
            </a:rPr>
            <a:t>PIATTAFORMA NOTIFICHE DIGITALI - </a:t>
          </a:r>
          <a:r>
            <a:rPr lang="it-IT" sz="1600" b="1" i="0" kern="1200">
              <a:latin typeface="+mn-lt"/>
            </a:rPr>
            <a:t>69.000 </a:t>
          </a:r>
          <a:r>
            <a:rPr lang="it-IT" sz="1600" b="1" kern="1200">
              <a:latin typeface="+mn-lt"/>
              <a:cs typeface="Times New Roman" panose="02020603050405020304" pitchFamily="18" charset="0"/>
            </a:rPr>
            <a:t>€</a:t>
          </a:r>
          <a:endParaRPr lang="it-IT" sz="1600" b="1" kern="1200">
            <a:solidFill>
              <a:srgbClr val="FF0000"/>
            </a:solidFill>
            <a:latin typeface="+mn-lt"/>
          </a:endParaRPr>
        </a:p>
      </dsp:txBody>
      <dsp:txXfrm rot="-5400000">
        <a:off x="1814723" y="256704"/>
        <a:ext cx="9219942" cy="3763050"/>
      </dsp:txXfrm>
    </dsp:sp>
    <dsp:sp modelId="{19273792-5A8F-4C43-841D-6BEBDEDCDF59}">
      <dsp:nvSpPr>
        <dsp:cNvPr id="0" name=""/>
        <dsp:cNvSpPr/>
      </dsp:nvSpPr>
      <dsp:spPr>
        <a:xfrm>
          <a:off x="221281" y="0"/>
          <a:ext cx="1706568" cy="4256586"/>
        </a:xfrm>
        <a:prstGeom prst="roundRect">
          <a:avLst/>
        </a:prstGeom>
        <a:solidFill>
          <a:srgbClr val="63A0D7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3200" b="1" kern="1200" dirty="0">
              <a:solidFill>
                <a:schemeClr val="bg1"/>
              </a:solidFill>
            </a:rPr>
            <a:t>M1C1</a:t>
          </a:r>
        </a:p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800" b="1" kern="1200" dirty="0">
              <a:solidFill>
                <a:schemeClr val="bg1"/>
              </a:solidFill>
            </a:rPr>
            <a:t>1.448.751€</a:t>
          </a:r>
        </a:p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800" b="1" kern="1200" dirty="0">
              <a:solidFill>
                <a:schemeClr val="bg1"/>
              </a:solidFill>
            </a:rPr>
            <a:t>n. 5 progetti</a:t>
          </a:r>
          <a:endParaRPr lang="it-IT" sz="1800" kern="1200" dirty="0">
            <a:solidFill>
              <a:schemeClr val="bg1"/>
            </a:solidFill>
          </a:endParaRPr>
        </a:p>
      </dsp:txBody>
      <dsp:txXfrm>
        <a:off x="304589" y="83308"/>
        <a:ext cx="1539952" cy="40899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908DCD-DE63-4534-BAD0-7ED02999E2FA}">
      <dsp:nvSpPr>
        <dsp:cNvPr id="0" name=""/>
        <dsp:cNvSpPr/>
      </dsp:nvSpPr>
      <dsp:spPr>
        <a:xfrm rot="5400000">
          <a:off x="5103693" y="-3006401"/>
          <a:ext cx="3183117" cy="9202160"/>
        </a:xfrm>
        <a:prstGeom prst="round2Same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2000" tIns="123825" rIns="18000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600" b="0" kern="1200" dirty="0">
            <a:solidFill>
              <a:schemeClr val="tx1"/>
            </a:solidFill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0" kern="1200" dirty="0">
              <a:solidFill>
                <a:schemeClr val="tx1"/>
              </a:solidFill>
            </a:rPr>
            <a:t>M1C3 INV. 1.2 – </a:t>
          </a:r>
          <a:r>
            <a:rPr lang="it-IT" sz="1600" kern="1200" dirty="0">
              <a:solidFill>
                <a:schemeClr val="tx1"/>
              </a:solidFill>
            </a:rPr>
            <a:t>MUSEI CIVICI - RIMOZIONE DELLE BARRIERE FISICHE E COGNITIVE - </a:t>
          </a:r>
          <a:r>
            <a:rPr lang="it-IT" sz="1600" b="1" kern="1200" dirty="0">
              <a:solidFill>
                <a:schemeClr val="tx1"/>
              </a:solidFill>
            </a:rPr>
            <a:t>340.000 €</a:t>
          </a:r>
        </a:p>
      </dsp:txBody>
      <dsp:txXfrm rot="-5400000">
        <a:off x="2094172" y="158507"/>
        <a:ext cx="9046773" cy="2872343"/>
      </dsp:txXfrm>
    </dsp:sp>
    <dsp:sp modelId="{19273792-5A8F-4C43-841D-6BEBDEDCDF59}">
      <dsp:nvSpPr>
        <dsp:cNvPr id="0" name=""/>
        <dsp:cNvSpPr/>
      </dsp:nvSpPr>
      <dsp:spPr>
        <a:xfrm>
          <a:off x="247939" y="0"/>
          <a:ext cx="2046670" cy="3183130"/>
        </a:xfrm>
        <a:prstGeom prst="roundRect">
          <a:avLst/>
        </a:prstGeom>
        <a:solidFill>
          <a:srgbClr val="63A0D7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3200" b="1" kern="1200" dirty="0">
              <a:solidFill>
                <a:schemeClr val="bg1"/>
              </a:solidFill>
            </a:rPr>
            <a:t>M1C3</a:t>
          </a:r>
        </a:p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800" b="1" kern="1200" dirty="0">
              <a:solidFill>
                <a:schemeClr val="bg1"/>
              </a:solidFill>
            </a:rPr>
            <a:t>340.000€ </a:t>
          </a:r>
        </a:p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800" b="1" kern="1200" dirty="0">
              <a:solidFill>
                <a:schemeClr val="bg1"/>
              </a:solidFill>
            </a:rPr>
            <a:t>n. 1 progetto</a:t>
          </a:r>
          <a:endParaRPr lang="it-IT" sz="1800" kern="1200" dirty="0">
            <a:solidFill>
              <a:schemeClr val="bg1"/>
            </a:solidFill>
          </a:endParaRPr>
        </a:p>
      </dsp:txBody>
      <dsp:txXfrm>
        <a:off x="347849" y="99910"/>
        <a:ext cx="1846850" cy="2983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908DCD-DE63-4534-BAD0-7ED02999E2FA}">
      <dsp:nvSpPr>
        <dsp:cNvPr id="0" name=""/>
        <dsp:cNvSpPr/>
      </dsp:nvSpPr>
      <dsp:spPr>
        <a:xfrm rot="5400000">
          <a:off x="4896896" y="-2932811"/>
          <a:ext cx="3084767" cy="10261163"/>
        </a:xfrm>
        <a:prstGeom prst="round2Same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00" tIns="123825" rIns="144000" bIns="123825" numCol="1" spcCol="1270" anchor="ctr" anchorCtr="0">
          <a:noAutofit/>
        </a:bodyPr>
        <a:lstStyle/>
        <a:p>
          <a:pPr marL="171450" lvl="1" indent="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>
            <a:solidFill>
              <a:srgbClr val="FF0000"/>
            </a:solidFill>
          </a:endParaRPr>
        </a:p>
        <a:p>
          <a:pPr marL="361950" lvl="1" indent="-180975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0" kern="1200">
              <a:latin typeface="+mn-lt"/>
            </a:rPr>
            <a:t>M2C2 INV. 4.4.1 – </a:t>
          </a:r>
          <a:r>
            <a:rPr lang="it-IT" sz="1600" b="0" i="0" kern="1200">
              <a:latin typeface="+mn-lt"/>
            </a:rPr>
            <a:t>INVESTIMENTO RINNOVO FLOTTE BUS E TRENI: BUS ELETTRICI - </a:t>
          </a:r>
          <a:r>
            <a:rPr lang="it-IT" sz="1600" b="1" kern="1200">
              <a:latin typeface="+mn-lt"/>
            </a:rPr>
            <a:t>5.300.000</a:t>
          </a:r>
          <a:r>
            <a:rPr lang="it-IT" sz="1600" kern="1200">
              <a:latin typeface="+mn-lt"/>
            </a:rPr>
            <a:t> </a:t>
          </a:r>
          <a:r>
            <a:rPr lang="it-IT" sz="1600" b="1" kern="1200">
              <a:latin typeface="+mn-lt"/>
              <a:cs typeface="Times New Roman" panose="02020603050405020304" pitchFamily="18" charset="0"/>
            </a:rPr>
            <a:t>€</a:t>
          </a:r>
          <a:endParaRPr lang="it-IT" sz="1600" b="1" kern="1200">
            <a:solidFill>
              <a:srgbClr val="FF0000"/>
            </a:solidFill>
            <a:latin typeface="+mn-lt"/>
          </a:endParaRPr>
        </a:p>
        <a:p>
          <a:pPr marL="361950" lvl="1" indent="-180975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600" b="1" kern="1200" dirty="0">
            <a:solidFill>
              <a:srgbClr val="FF0000"/>
            </a:solidFill>
            <a:latin typeface="+mn-lt"/>
          </a:endParaRPr>
        </a:p>
        <a:p>
          <a:pPr marL="361950" lvl="1" indent="-180975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0" kern="1200" dirty="0">
              <a:latin typeface="+mn-lt"/>
            </a:rPr>
            <a:t>M2C2 INV. 4.4.1 – </a:t>
          </a:r>
          <a:r>
            <a:rPr lang="it-IT" sz="1600" b="0" i="0" kern="1200" dirty="0">
              <a:latin typeface="+mn-lt"/>
            </a:rPr>
            <a:t>INVESTIMENTO RINNOVO FLOTTE BUS E TRENI: STAZIONI DI RICARICA ELETTRICA - </a:t>
          </a:r>
          <a:r>
            <a:rPr lang="it-IT" sz="1600" b="1" kern="1200" dirty="0">
              <a:latin typeface="+mn-lt"/>
            </a:rPr>
            <a:t>2.140.986 </a:t>
          </a:r>
          <a:r>
            <a:rPr lang="it-IT" sz="1600" b="1" kern="1200" dirty="0">
              <a:latin typeface="+mn-lt"/>
              <a:cs typeface="Times New Roman" panose="02020603050405020304" pitchFamily="18" charset="0"/>
            </a:rPr>
            <a:t>€</a:t>
          </a:r>
          <a:endParaRPr lang="it-IT" sz="1600" b="0" kern="1200" dirty="0">
            <a:solidFill>
              <a:srgbClr val="FF0000"/>
            </a:solidFill>
            <a:latin typeface="+mn-lt"/>
          </a:endParaRPr>
        </a:p>
        <a:p>
          <a:pPr marL="361950" lvl="1" indent="-180975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600" b="0" kern="1200" dirty="0">
            <a:solidFill>
              <a:srgbClr val="FF0000"/>
            </a:solidFill>
            <a:latin typeface="+mn-lt"/>
          </a:endParaRPr>
        </a:p>
        <a:p>
          <a:pPr marL="361950" lvl="1" indent="-180975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0" kern="1200" dirty="0">
              <a:latin typeface="+mn-lt"/>
            </a:rPr>
            <a:t>M2C2 INV. 4.4.1 – </a:t>
          </a:r>
          <a:r>
            <a:rPr lang="it-IT" sz="1600" b="0" i="0" u="none" kern="1200" dirty="0"/>
            <a:t>DM 234/2020 ALTO INQUINAMENTO - </a:t>
          </a:r>
          <a:r>
            <a:rPr lang="it-IT" sz="1600" b="1" i="0" u="none" kern="1200" dirty="0" smtClean="0"/>
            <a:t>7.754.497 </a:t>
          </a:r>
          <a:r>
            <a:rPr lang="it-IT" sz="1600" b="1" kern="1200" dirty="0">
              <a:latin typeface="+mn-lt"/>
              <a:cs typeface="Times New Roman" panose="02020603050405020304" pitchFamily="18" charset="0"/>
            </a:rPr>
            <a:t>€</a:t>
          </a:r>
          <a:endParaRPr lang="it-IT" sz="1600" b="1" kern="1200" dirty="0">
            <a:solidFill>
              <a:srgbClr val="FF0000"/>
            </a:solidFill>
            <a:latin typeface="+mn-lt"/>
          </a:endParaRPr>
        </a:p>
      </dsp:txBody>
      <dsp:txXfrm rot="-5400000">
        <a:off x="1308698" y="805973"/>
        <a:ext cx="10110577" cy="2783595"/>
      </dsp:txXfrm>
    </dsp:sp>
    <dsp:sp modelId="{19273792-5A8F-4C43-841D-6BEBDEDCDF59}">
      <dsp:nvSpPr>
        <dsp:cNvPr id="0" name=""/>
        <dsp:cNvSpPr/>
      </dsp:nvSpPr>
      <dsp:spPr>
        <a:xfrm>
          <a:off x="59869" y="509678"/>
          <a:ext cx="1393470" cy="3330511"/>
        </a:xfrm>
        <a:prstGeom prst="roundRect">
          <a:avLst/>
        </a:prstGeom>
        <a:solidFill>
          <a:schemeClr val="accent6">
            <a:lumMod val="7500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60960" rIns="72000" bIns="60960" numCol="1" spcCol="1270" anchor="ctr" anchorCtr="0">
          <a:noAutofit/>
        </a:bodyPr>
        <a:lstStyle/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3200" b="1" kern="1200" dirty="0">
              <a:solidFill>
                <a:schemeClr val="bg1"/>
              </a:solidFill>
            </a:rPr>
            <a:t>M2C2</a:t>
          </a:r>
        </a:p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800" b="1" i="0" kern="1200" dirty="0">
              <a:solidFill>
                <a:schemeClr val="bg1"/>
              </a:solidFill>
            </a:rPr>
            <a:t>15.195.483 €</a:t>
          </a:r>
        </a:p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800" b="1" i="0" kern="1200" dirty="0">
              <a:solidFill>
                <a:schemeClr val="bg1"/>
              </a:solidFill>
            </a:rPr>
            <a:t>n. 3 progetti</a:t>
          </a:r>
          <a:endParaRPr lang="it-IT" sz="1800" kern="1200" dirty="0">
            <a:solidFill>
              <a:schemeClr val="bg1"/>
            </a:solidFill>
          </a:endParaRPr>
        </a:p>
      </dsp:txBody>
      <dsp:txXfrm>
        <a:off x="127893" y="577702"/>
        <a:ext cx="1257422" cy="31944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F3A49-75BE-4C4C-9993-867AB9E663D9}" type="datetimeFigureOut">
              <a:rPr lang="it-IT" smtClean="0"/>
              <a:t>18/04/2024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/>
              <a:t>Il PNRR nel Comune di Monza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CEA53-85D2-40F8-A4B8-E36512A079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9104746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7A205-AEF1-462D-9F80-C77993408FA9}" type="datetimeFigureOut">
              <a:rPr lang="it-IT" smtClean="0"/>
              <a:t>18/04/2024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/>
              <a:t>Il PNRR nel Comune di Monza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09613-84F5-4C2D-ACF2-7041937A37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536635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it-IT"/>
              <a:t>Il PNRR nel Comune di Monza </a:t>
            </a:r>
          </a:p>
        </p:txBody>
      </p:sp>
    </p:spTree>
    <p:extLst>
      <p:ext uri="{BB962C8B-B14F-4D97-AF65-F5344CB8AC3E}">
        <p14:creationId xmlns:p14="http://schemas.microsoft.com/office/powerpoint/2010/main" val="4198265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it-IT"/>
              <a:t>Il PNRR nel Comune di Monza </a:t>
            </a:r>
          </a:p>
        </p:txBody>
      </p:sp>
    </p:spTree>
    <p:extLst>
      <p:ext uri="{BB962C8B-B14F-4D97-AF65-F5344CB8AC3E}">
        <p14:creationId xmlns:p14="http://schemas.microsoft.com/office/powerpoint/2010/main" val="882751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it-IT"/>
              <a:t>Il PNRR nel Comune di Monza </a:t>
            </a:r>
          </a:p>
        </p:txBody>
      </p:sp>
    </p:spTree>
    <p:extLst>
      <p:ext uri="{BB962C8B-B14F-4D97-AF65-F5344CB8AC3E}">
        <p14:creationId xmlns:p14="http://schemas.microsoft.com/office/powerpoint/2010/main" val="3526481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it-IT"/>
              <a:t>Il PNRR nel Comune di Monza </a:t>
            </a:r>
          </a:p>
        </p:txBody>
      </p:sp>
    </p:spTree>
    <p:extLst>
      <p:ext uri="{BB962C8B-B14F-4D97-AF65-F5344CB8AC3E}">
        <p14:creationId xmlns:p14="http://schemas.microsoft.com/office/powerpoint/2010/main" val="1309258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1988-3FB6-4A4E-AFDB-FC87E9C1020B}" type="datetime1">
              <a:rPr lang="it-IT" smtClean="0"/>
              <a:t>18/04/2024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PNRR nel Comune di Monza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E05B-5413-47A1-8F84-5B22D67E8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9877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1417-9045-41CB-80D4-39993560BB30}" type="datetime1">
              <a:rPr lang="it-IT" smtClean="0"/>
              <a:t>18/04/2024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PNRR nel Comune di Monza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E05B-5413-47A1-8F84-5B22D67E8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650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68B8-D5B5-4CFC-87F8-BBC7ECFB4AFB}" type="datetime1">
              <a:rPr lang="it-IT" smtClean="0"/>
              <a:t>18/04/2024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PNRR nel Comune di Monza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E05B-5413-47A1-8F84-5B22D67E8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75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E57E1-1A27-4EB3-9450-48811048F0CD}" type="datetime1">
              <a:rPr lang="it-IT" smtClean="0"/>
              <a:t>18/04/2024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PNRR nel Comune di Monza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E05B-5413-47A1-8F84-5B22D67E8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049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133F-6CD3-46A5-84E6-F8A98F477B8B}" type="datetime1">
              <a:rPr lang="it-IT" smtClean="0"/>
              <a:t>18/04/2024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PNRR nel Comune di Monza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E05B-5413-47A1-8F84-5B22D67E8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764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9E55-848F-498C-94E6-B5A43A2B3710}" type="datetime1">
              <a:rPr lang="it-IT" smtClean="0"/>
              <a:t>18/04/2024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PNRR nel Comune di Monza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E05B-5413-47A1-8F84-5B22D67E8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313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7339-1904-46FE-94E1-265688178A29}" type="datetime1">
              <a:rPr lang="it-IT" smtClean="0"/>
              <a:t>18/04/2024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PNRR nel Comune di Monza 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E05B-5413-47A1-8F84-5B22D67E8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270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56EA-F6FD-4FD9-9335-1F15D4D80E0A}" type="datetime1">
              <a:rPr lang="it-IT" smtClean="0"/>
              <a:t>18/04/2024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PNRR nel Comune di Monza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E05B-5413-47A1-8F84-5B22D67E8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717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E20C-F871-45C1-B593-33F08C61F103}" type="datetime1">
              <a:rPr lang="it-IT" smtClean="0"/>
              <a:t>18/04/2024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PNRR nel Comune di Monza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E05B-5413-47A1-8F84-5B22D67E8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76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5FB2C-1B1F-4DD3-B11B-16A49537F6E7}" type="datetime1">
              <a:rPr lang="it-IT" smtClean="0"/>
              <a:t>18/04/2024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PNRR nel Comune di Monza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E05B-5413-47A1-8F84-5B22D67E8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096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BD04-C4FE-4F13-B1FC-F1A301D3519C}" type="datetime1">
              <a:rPr lang="it-IT" smtClean="0"/>
              <a:t>18/04/2024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PNRR nel Comune di Monza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E05B-5413-47A1-8F84-5B22D67E8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9554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7AC8B-C87D-4977-AC1A-20B98213DBD7}" type="datetime1">
              <a:rPr lang="it-IT" smtClean="0"/>
              <a:t>18/04/2024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Il PNRR nel Comune di Monza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4E05B-5413-47A1-8F84-5B22D67E8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7068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83877"/>
          </a:xfrm>
        </p:spPr>
        <p:txBody>
          <a:bodyPr>
            <a:normAutofit fontScale="90000"/>
          </a:bodyPr>
          <a:lstStyle/>
          <a:p>
            <a:r>
              <a:rPr lang="it-IT" sz="5400" dirty="0"/>
              <a:t/>
            </a:r>
            <a:br>
              <a:rPr lang="it-IT" sz="5400" dirty="0"/>
            </a:br>
            <a:r>
              <a:rPr lang="it-IT" sz="5400" dirty="0"/>
              <a:t/>
            </a:r>
            <a:br>
              <a:rPr lang="it-IT" sz="5400" dirty="0"/>
            </a:br>
            <a:r>
              <a:rPr lang="it-IT" sz="5400" dirty="0"/>
              <a:t/>
            </a:r>
            <a:br>
              <a:rPr lang="it-IT" sz="5400" dirty="0"/>
            </a:br>
            <a:r>
              <a:rPr lang="it-IT" sz="5400" dirty="0"/>
              <a:t/>
            </a:r>
            <a:br>
              <a:rPr lang="it-IT" sz="5400" dirty="0"/>
            </a:br>
            <a:r>
              <a:rPr lang="it-IT" sz="5400" dirty="0"/>
              <a:t/>
            </a:r>
            <a:br>
              <a:rPr lang="it-IT" sz="5400" dirty="0"/>
            </a:br>
            <a:r>
              <a:rPr lang="it-IT" sz="5400" dirty="0"/>
              <a:t/>
            </a:r>
            <a:br>
              <a:rPr lang="it-IT" sz="5400" dirty="0"/>
            </a:br>
            <a:r>
              <a:rPr lang="it-IT" sz="5400" dirty="0"/>
              <a:t/>
            </a:r>
            <a:br>
              <a:rPr lang="it-IT" sz="5400" dirty="0"/>
            </a:br>
            <a:r>
              <a:rPr lang="it-IT" sz="5400" dirty="0"/>
              <a:t/>
            </a:r>
            <a:br>
              <a:rPr lang="it-IT" sz="5400" dirty="0"/>
            </a:br>
            <a:r>
              <a:rPr lang="it-IT" sz="5400" dirty="0"/>
              <a:t>PROGETTI PNRR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9144000" cy="1142999"/>
          </a:xfrm>
        </p:spPr>
        <p:txBody>
          <a:bodyPr>
            <a:normAutofit/>
          </a:bodyPr>
          <a:lstStyle/>
          <a:p>
            <a:r>
              <a:rPr lang="it-IT" sz="3600" dirty="0"/>
              <a:t>Comune di Monza </a:t>
            </a:r>
          </a:p>
        </p:txBody>
      </p:sp>
      <p:grpSp>
        <p:nvGrpSpPr>
          <p:cNvPr id="7" name="Gruppo 6"/>
          <p:cNvGrpSpPr/>
          <p:nvPr/>
        </p:nvGrpSpPr>
        <p:grpSpPr>
          <a:xfrm>
            <a:off x="0" y="-4244"/>
            <a:ext cx="12192000" cy="1343797"/>
            <a:chOff x="0" y="63511"/>
            <a:chExt cx="12192000" cy="1255374"/>
          </a:xfrm>
          <a:solidFill>
            <a:schemeClr val="accent1">
              <a:lumMod val="75000"/>
            </a:schemeClr>
          </a:solidFill>
        </p:grpSpPr>
        <p:pic>
          <p:nvPicPr>
            <p:cNvPr id="8" name="Immagin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9" name="Rettangolo 8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10" name="Connettore diritto 9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7587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-4244"/>
            <a:ext cx="12192000" cy="1343797"/>
            <a:chOff x="0" y="63511"/>
            <a:chExt cx="12192000" cy="1255374"/>
          </a:xfrm>
          <a:solidFill>
            <a:srgbClr val="C00000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Rettangolo 5">
            <a:extLst>
              <a:ext uri="{FF2B5EF4-FFF2-40B4-BE49-F238E27FC236}">
                <a16:creationId xmlns:a16="http://schemas.microsoft.com/office/drawing/2014/main" id="{E0541CDE-7954-4CBE-9C76-E7E75AA80D15}"/>
              </a:ext>
            </a:extLst>
          </p:cNvPr>
          <p:cNvSpPr/>
          <p:nvPr/>
        </p:nvSpPr>
        <p:spPr>
          <a:xfrm>
            <a:off x="2400505" y="261050"/>
            <a:ext cx="96064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M1 - DIGITALIZZAZIONE, INNOVAZIONE, COMPETITIVITÀ, CULTURA</a:t>
            </a:r>
          </a:p>
          <a:p>
            <a:r>
              <a:rPr lang="it-IT" sz="2400" i="1" dirty="0">
                <a:solidFill>
                  <a:schemeClr val="bg1"/>
                </a:solidFill>
              </a:rPr>
              <a:t>C3 - TURISMO E CULTURA 4.0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B31CC6D-CF55-4AA5-AE59-EABF5E7036E4}"/>
              </a:ext>
            </a:extLst>
          </p:cNvPr>
          <p:cNvSpPr txBox="1"/>
          <p:nvPr/>
        </p:nvSpPr>
        <p:spPr>
          <a:xfrm>
            <a:off x="0" y="1358105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it-IT" b="1" dirty="0"/>
              <a:t>Investimento 1.2 “Rimozione delle barriere fisiche e cognitive in musei, biblioteche e archivi per consentire un più ampio accesso e partecipazione alla cultura</a:t>
            </a:r>
          </a:p>
        </p:txBody>
      </p:sp>
      <p:sp>
        <p:nvSpPr>
          <p:cNvPr id="8" name="Segnaposto contenuto 17">
            <a:extLst>
              <a:ext uri="{FF2B5EF4-FFF2-40B4-BE49-F238E27FC236}">
                <a16:creationId xmlns:a16="http://schemas.microsoft.com/office/drawing/2014/main" id="{2FB3FBB9-BC21-49A5-B3DF-83A771534574}"/>
              </a:ext>
            </a:extLst>
          </p:cNvPr>
          <p:cNvSpPr txBox="1">
            <a:spLocks/>
          </p:cNvSpPr>
          <p:nvPr/>
        </p:nvSpPr>
        <p:spPr>
          <a:xfrm>
            <a:off x="83914" y="2016698"/>
            <a:ext cx="6040584" cy="3106948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txBody>
          <a:bodyPr lIns="108000" tIns="72000" rIns="108000" bIns="7200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PROGETTO</a:t>
            </a:r>
            <a:r>
              <a:rPr lang="it-IT" sz="1600" dirty="0"/>
              <a:t>: Musei civici - Rimozione delle barriere fisiche e cognitive 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it-IT" sz="1600" b="1" dirty="0"/>
              <a:t>DATA APPROVAZIONE: </a:t>
            </a:r>
            <a:r>
              <a:rPr lang="it-IT" sz="1600" dirty="0"/>
              <a:t>21 dicembre 2022 Decreto del Ministero della Cultura n. </a:t>
            </a:r>
            <a:r>
              <a:rPr lang="it-IT" sz="1600" dirty="0" smtClean="0"/>
              <a:t>1502 </a:t>
            </a:r>
            <a:r>
              <a:rPr lang="it-IT" sz="1600" dirty="0"/>
              <a:t>(come modificato dal Decreto n. 62 del 26 gennaio 2023)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CONTRIBUTO ASSEGNATO: </a:t>
            </a:r>
            <a:r>
              <a:rPr lang="it-IT" sz="1600" dirty="0"/>
              <a:t>340.000 €</a:t>
            </a:r>
          </a:p>
          <a:p>
            <a:r>
              <a:rPr lang="it-IT" sz="1600" b="1" dirty="0"/>
              <a:t>RUOLO DEL COMUNE DI MONZA: </a:t>
            </a:r>
            <a:r>
              <a:rPr lang="it-IT" sz="1600" dirty="0"/>
              <a:t>Soggetto beneficiario e attuatore</a:t>
            </a:r>
            <a:endParaRPr lang="it-IT" sz="1600" dirty="0"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 smtClean="0"/>
              <a:t>SETTORE </a:t>
            </a:r>
            <a:r>
              <a:rPr lang="it-IT" sz="1600" b="1" dirty="0"/>
              <a:t>UFFICIO REFERENTE: </a:t>
            </a:r>
            <a:r>
              <a:rPr lang="it-IT" sz="1600" dirty="0"/>
              <a:t>Settore Promozione del Territorio e Servizi al Cittadino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PERIODO DI ATTUAZIONE: </a:t>
            </a:r>
            <a:r>
              <a:rPr lang="it-IT" sz="1600" dirty="0"/>
              <a:t>2022-2026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LUOGO: Comune di Monza - </a:t>
            </a:r>
            <a:r>
              <a:rPr lang="it-IT" sz="1600" dirty="0"/>
              <a:t>Quartiere Centro-San Gerardo - Via  Regina Teodolinda, 4</a:t>
            </a:r>
          </a:p>
        </p:txBody>
      </p:sp>
      <p:sp>
        <p:nvSpPr>
          <p:cNvPr id="10" name="Segnaposto contenuto 19">
            <a:extLst>
              <a:ext uri="{FF2B5EF4-FFF2-40B4-BE49-F238E27FC236}">
                <a16:creationId xmlns:a16="http://schemas.microsoft.com/office/drawing/2014/main" id="{AC91B5DA-3F2A-45CB-879A-EDC6B1C8EDB3}"/>
              </a:ext>
            </a:extLst>
          </p:cNvPr>
          <p:cNvSpPr txBox="1">
            <a:spLocks/>
          </p:cNvSpPr>
          <p:nvPr/>
        </p:nvSpPr>
        <p:spPr>
          <a:xfrm>
            <a:off x="6208412" y="2153602"/>
            <a:ext cx="5899674" cy="297004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OBIETTIVO GENERALE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Favorire la piena accessibilità fisica, sensoriale e cognitiva del percorso espositivo dei Musei Civici di Monza, per assicurare la fruizione del patrimonio museale alla più larga parte di pubblico.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400" b="1" dirty="0"/>
              <a:t>ATTIVITA’ DA REALIZZARE</a:t>
            </a: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it-IT" sz="1400" dirty="0"/>
              <a:t>Redazione del P.E.B.A. e conseguente abbattimento delle barriere esistenti</a:t>
            </a: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it-IT" sz="1400" dirty="0"/>
              <a:t>Implementazione del sito web per assicurare la sua accessibilità</a:t>
            </a: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it-IT" sz="1400" dirty="0"/>
              <a:t>Creazione di un percorso per la visita in autonomia e in sicurezza al pubblico con disabilità visive attraverso il posizionamento di segnaletica </a:t>
            </a:r>
            <a:r>
              <a:rPr lang="it-IT" sz="1400" dirty="0" err="1"/>
              <a:t>tattilo</a:t>
            </a:r>
            <a:r>
              <a:rPr lang="it-IT" sz="1400" dirty="0"/>
              <a:t>-plantare e sussidi permanenti multicanali</a:t>
            </a: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it-IT" sz="1400" dirty="0"/>
              <a:t>Predisposizione di materiali specifici per i disabili cognitivi</a:t>
            </a: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it-IT" sz="1400" dirty="0"/>
              <a:t>Realizzazione di contenuti audio/video appositamente pensati per un pubblico non vedente e non udente, fruibili dalla web app o dal sito web </a:t>
            </a:r>
            <a:endParaRPr lang="it-IT" sz="1400" b="1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27FBEF3-9B5D-4F70-BCA2-5FDFFF28EF7E}"/>
              </a:ext>
            </a:extLst>
          </p:cNvPr>
          <p:cNvSpPr txBox="1"/>
          <p:nvPr/>
        </p:nvSpPr>
        <p:spPr>
          <a:xfrm>
            <a:off x="28421" y="5175943"/>
            <a:ext cx="61058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800" b="1" dirty="0"/>
              <a:t>CRONOPROGRAMMA </a:t>
            </a:r>
            <a:endParaRPr lang="it-IT" sz="1400" dirty="0"/>
          </a:p>
        </p:txBody>
      </p:sp>
      <p:sp>
        <p:nvSpPr>
          <p:cNvPr id="13" name="Pergamena 2 18">
            <a:extLst>
              <a:ext uri="{FF2B5EF4-FFF2-40B4-BE49-F238E27FC236}">
                <a16:creationId xmlns:a16="http://schemas.microsoft.com/office/drawing/2014/main" id="{C2DF3C35-7519-4A33-B93E-83BE671F6E21}"/>
              </a:ext>
            </a:extLst>
          </p:cNvPr>
          <p:cNvSpPr/>
          <p:nvPr/>
        </p:nvSpPr>
        <p:spPr>
          <a:xfrm>
            <a:off x="9442315" y="5594993"/>
            <a:ext cx="1196676" cy="49524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it-IT" sz="1400" dirty="0">
                <a:solidFill>
                  <a:schemeClr val="tx1"/>
                </a:solidFill>
              </a:rPr>
              <a:t>IN CORSO</a:t>
            </a:r>
          </a:p>
        </p:txBody>
      </p:sp>
      <p:graphicFrame>
        <p:nvGraphicFramePr>
          <p:cNvPr id="16" name="Tabella 8">
            <a:extLst>
              <a:ext uri="{FF2B5EF4-FFF2-40B4-BE49-F238E27FC236}">
                <a16:creationId xmlns:a16="http://schemas.microsoft.com/office/drawing/2014/main" id="{D0E15F76-6CCB-4907-A4FC-1F1D85115A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84757"/>
              </p:ext>
            </p:extLst>
          </p:nvPr>
        </p:nvGraphicFramePr>
        <p:xfrm>
          <a:off x="95890" y="5596799"/>
          <a:ext cx="4304660" cy="120333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648077">
                  <a:extLst>
                    <a:ext uri="{9D8B030D-6E8A-4147-A177-3AD203B41FA5}">
                      <a16:colId xmlns:a16="http://schemas.microsoft.com/office/drawing/2014/main" val="2336825101"/>
                    </a:ext>
                  </a:extLst>
                </a:gridCol>
                <a:gridCol w="1294508">
                  <a:extLst>
                    <a:ext uri="{9D8B030D-6E8A-4147-A177-3AD203B41FA5}">
                      <a16:colId xmlns:a16="http://schemas.microsoft.com/office/drawing/2014/main" val="1975809882"/>
                    </a:ext>
                  </a:extLst>
                </a:gridCol>
                <a:gridCol w="881884">
                  <a:extLst>
                    <a:ext uri="{9D8B030D-6E8A-4147-A177-3AD203B41FA5}">
                      <a16:colId xmlns:a16="http://schemas.microsoft.com/office/drawing/2014/main" val="1532982695"/>
                    </a:ext>
                  </a:extLst>
                </a:gridCol>
                <a:gridCol w="480191">
                  <a:extLst>
                    <a:ext uri="{9D8B030D-6E8A-4147-A177-3AD203B41FA5}">
                      <a16:colId xmlns:a16="http://schemas.microsoft.com/office/drawing/2014/main" val="4252153028"/>
                    </a:ext>
                  </a:extLst>
                </a:gridCol>
              </a:tblGrid>
              <a:tr h="211280">
                <a:tc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Attività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478148"/>
                  </a:ext>
                </a:extLst>
              </a:tr>
              <a:tr h="4788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/>
                        <a:t>Esecuzione e completamento attività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5650100"/>
                  </a:ext>
                </a:extLst>
              </a:tr>
              <a:tr h="3406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Comunicazione e promozione progetto 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408658"/>
                  </a:ext>
                </a:extLst>
              </a:tr>
            </a:tbl>
          </a:graphicData>
        </a:graphic>
      </p:graphicFrame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F5B0112F-0A09-40A4-A7FF-EA7D08AE2C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468482"/>
              </p:ext>
            </p:extLst>
          </p:nvPr>
        </p:nvGraphicFramePr>
        <p:xfrm>
          <a:off x="4400550" y="5595836"/>
          <a:ext cx="1313793" cy="1196365"/>
        </p:xfrm>
        <a:graphic>
          <a:graphicData uri="http://schemas.openxmlformats.org/drawingml/2006/table">
            <a:tbl>
              <a:tblPr/>
              <a:tblGrid>
                <a:gridCol w="1313793">
                  <a:extLst>
                    <a:ext uri="{9D8B030D-6E8A-4147-A177-3AD203B41FA5}">
                      <a16:colId xmlns:a16="http://schemas.microsoft.com/office/drawing/2014/main" val="1801981826"/>
                    </a:ext>
                  </a:extLst>
                </a:gridCol>
              </a:tblGrid>
              <a:tr h="273355">
                <a:tc>
                  <a:txBody>
                    <a:bodyPr/>
                    <a:lstStyle/>
                    <a:p>
                      <a:pPr algn="ctr"/>
                      <a:r>
                        <a:rPr lang="it-IT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A0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80403"/>
                  </a:ext>
                </a:extLst>
              </a:tr>
              <a:tr h="47189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66732"/>
                  </a:ext>
                </a:extLst>
              </a:tr>
              <a:tr h="450153">
                <a:tc>
                  <a:txBody>
                    <a:bodyPr/>
                    <a:lstStyle/>
                    <a:p>
                      <a:endParaRPr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819290"/>
                  </a:ext>
                </a:extLst>
              </a:tr>
            </a:tbl>
          </a:graphicData>
        </a:graphic>
      </p:graphicFrame>
      <p:graphicFrame>
        <p:nvGraphicFramePr>
          <p:cNvPr id="18" name="Tabella 17">
            <a:extLst>
              <a:ext uri="{FF2B5EF4-FFF2-40B4-BE49-F238E27FC236}">
                <a16:creationId xmlns:a16="http://schemas.microsoft.com/office/drawing/2014/main" id="{85779B43-65CF-4383-9F52-6868DD3EED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112076"/>
              </p:ext>
            </p:extLst>
          </p:nvPr>
        </p:nvGraphicFramePr>
        <p:xfrm>
          <a:off x="5714343" y="5594993"/>
          <a:ext cx="1313793" cy="1196224"/>
        </p:xfrm>
        <a:graphic>
          <a:graphicData uri="http://schemas.openxmlformats.org/drawingml/2006/table">
            <a:tbl>
              <a:tblPr/>
              <a:tblGrid>
                <a:gridCol w="1313793">
                  <a:extLst>
                    <a:ext uri="{9D8B030D-6E8A-4147-A177-3AD203B41FA5}">
                      <a16:colId xmlns:a16="http://schemas.microsoft.com/office/drawing/2014/main" val="1801981826"/>
                    </a:ext>
                  </a:extLst>
                </a:gridCol>
              </a:tblGrid>
              <a:tr h="273498">
                <a:tc>
                  <a:txBody>
                    <a:bodyPr/>
                    <a:lstStyle/>
                    <a:p>
                      <a:pPr algn="ctr"/>
                      <a:r>
                        <a:rPr lang="it-IT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A0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80403"/>
                  </a:ext>
                </a:extLst>
              </a:tr>
              <a:tr h="46691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66732"/>
                  </a:ext>
                </a:extLst>
              </a:tr>
              <a:tr h="45498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819290"/>
                  </a:ext>
                </a:extLst>
              </a:tr>
            </a:tbl>
          </a:graphicData>
        </a:graphic>
      </p:graphicFrame>
      <p:graphicFrame>
        <p:nvGraphicFramePr>
          <p:cNvPr id="19" name="Tabella 18">
            <a:extLst>
              <a:ext uri="{FF2B5EF4-FFF2-40B4-BE49-F238E27FC236}">
                <a16:creationId xmlns:a16="http://schemas.microsoft.com/office/drawing/2014/main" id="{C67D6DDD-78F9-48FC-8BE0-B5A19A210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32850"/>
              </p:ext>
            </p:extLst>
          </p:nvPr>
        </p:nvGraphicFramePr>
        <p:xfrm>
          <a:off x="7028137" y="5594501"/>
          <a:ext cx="1265471" cy="1197208"/>
        </p:xfrm>
        <a:graphic>
          <a:graphicData uri="http://schemas.openxmlformats.org/drawingml/2006/table">
            <a:tbl>
              <a:tblPr/>
              <a:tblGrid>
                <a:gridCol w="640024">
                  <a:extLst>
                    <a:ext uri="{9D8B030D-6E8A-4147-A177-3AD203B41FA5}">
                      <a16:colId xmlns:a16="http://schemas.microsoft.com/office/drawing/2014/main" val="1801981826"/>
                    </a:ext>
                  </a:extLst>
                </a:gridCol>
                <a:gridCol w="625447">
                  <a:extLst>
                    <a:ext uri="{9D8B030D-6E8A-4147-A177-3AD203B41FA5}">
                      <a16:colId xmlns:a16="http://schemas.microsoft.com/office/drawing/2014/main" val="401957875"/>
                    </a:ext>
                  </a:extLst>
                </a:gridCol>
              </a:tblGrid>
              <a:tr h="272515"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A0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780403"/>
                  </a:ext>
                </a:extLst>
              </a:tr>
              <a:tr h="469536">
                <a:tc gridSpan="2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66732"/>
                  </a:ext>
                </a:extLst>
              </a:tr>
              <a:tr h="45335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4819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9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-4244"/>
            <a:ext cx="12192000" cy="1343797"/>
            <a:chOff x="0" y="63511"/>
            <a:chExt cx="12192000" cy="1255374"/>
          </a:xfrm>
          <a:solidFill>
            <a:srgbClr val="C00000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 dirty="0"/>
                <a:t>            </a:t>
              </a:r>
              <a:endParaRPr lang="it-IT" sz="4000" dirty="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Rettangolo 5">
            <a:extLst>
              <a:ext uri="{FF2B5EF4-FFF2-40B4-BE49-F238E27FC236}">
                <a16:creationId xmlns:a16="http://schemas.microsoft.com/office/drawing/2014/main" id="{936C2F79-BC73-4593-A2FA-9B044B9B47C0}"/>
              </a:ext>
            </a:extLst>
          </p:cNvPr>
          <p:cNvSpPr/>
          <p:nvPr/>
        </p:nvSpPr>
        <p:spPr>
          <a:xfrm>
            <a:off x="2400505" y="261050"/>
            <a:ext cx="96064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M2 - RIVOLUZIONE VERDE E TRANSIZIONE ECOLOGICA</a:t>
            </a:r>
          </a:p>
          <a:p>
            <a:r>
              <a:rPr lang="it-IT" sz="2400" i="1">
                <a:solidFill>
                  <a:schemeClr val="bg1"/>
                </a:solidFill>
              </a:rPr>
              <a:t>C2 - TRANSIZIONE ENERGETICA E MOBILITA’ SOSTENIBILE</a:t>
            </a:r>
            <a:endParaRPr lang="it-IT" sz="2400" i="1" dirty="0">
              <a:solidFill>
                <a:schemeClr val="bg1"/>
              </a:solidFill>
            </a:endParaRPr>
          </a:p>
        </p:txBody>
      </p:sp>
      <p:graphicFrame>
        <p:nvGraphicFramePr>
          <p:cNvPr id="7" name="Segnaposto contenuto 3">
            <a:extLst>
              <a:ext uri="{FF2B5EF4-FFF2-40B4-BE49-F238E27FC236}">
                <a16:creationId xmlns:a16="http://schemas.microsoft.com/office/drawing/2014/main" id="{DB9DD18E-6A84-4A19-823E-94292C2F8A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7495354"/>
              </p:ext>
            </p:extLst>
          </p:nvPr>
        </p:nvGraphicFramePr>
        <p:xfrm>
          <a:off x="441959" y="1796013"/>
          <a:ext cx="11656255" cy="4356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ttangolo 7">
            <a:extLst>
              <a:ext uri="{FF2B5EF4-FFF2-40B4-BE49-F238E27FC236}">
                <a16:creationId xmlns:a16="http://schemas.microsoft.com/office/drawing/2014/main" id="{42EC4B56-3490-46C1-B03A-DB860F0C3FB6}"/>
              </a:ext>
            </a:extLst>
          </p:cNvPr>
          <p:cNvSpPr/>
          <p:nvPr/>
        </p:nvSpPr>
        <p:spPr>
          <a:xfrm>
            <a:off x="2316480" y="2702856"/>
            <a:ext cx="9026013" cy="4247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it-IT" sz="2400" b="1" dirty="0">
                <a:solidFill>
                  <a:srgbClr val="003300"/>
                </a:solidFill>
                <a:latin typeface="+mj-lt"/>
                <a:ea typeface="+mj-ea"/>
                <a:cs typeface="+mj-cs"/>
              </a:rPr>
              <a:t>C2 - TRANSIZIONE ENERGETICA E MOBILITA’ SOSTENIBILE</a:t>
            </a:r>
          </a:p>
        </p:txBody>
      </p:sp>
    </p:spTree>
    <p:extLst>
      <p:ext uri="{BB962C8B-B14F-4D97-AF65-F5344CB8AC3E}">
        <p14:creationId xmlns:p14="http://schemas.microsoft.com/office/powerpoint/2010/main" val="155631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-4244"/>
            <a:ext cx="12192000" cy="1343797"/>
            <a:chOff x="0" y="63511"/>
            <a:chExt cx="12192000" cy="1255374"/>
          </a:xfrm>
          <a:solidFill>
            <a:srgbClr val="C00000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252D9F7-2DAC-492F-B4D0-987121ECAAF7}"/>
              </a:ext>
            </a:extLst>
          </p:cNvPr>
          <p:cNvSpPr txBox="1"/>
          <p:nvPr/>
        </p:nvSpPr>
        <p:spPr>
          <a:xfrm>
            <a:off x="1" y="1422096"/>
            <a:ext cx="12191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it-IT" b="1" dirty="0"/>
              <a:t>Decreto MIMS n. 530 del 23 dicembre2021 </a:t>
            </a:r>
          </a:p>
          <a:p>
            <a:pPr algn="ctr">
              <a:spcBef>
                <a:spcPts val="0"/>
              </a:spcBef>
            </a:pPr>
            <a:r>
              <a:rPr lang="it-IT" b="1" dirty="0"/>
              <a:t>Riparto delle risorse del PNRR – Missione 2 - Componente 2 </a:t>
            </a:r>
          </a:p>
          <a:p>
            <a:pPr algn="ctr">
              <a:spcBef>
                <a:spcPts val="0"/>
              </a:spcBef>
            </a:pPr>
            <a:r>
              <a:rPr lang="it-IT" b="1" dirty="0"/>
              <a:t>Investimento 4.4 “Rinnovo flotte bus e treni verdi” - sub-investimento 4.4.1 “Bus"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EAEE4AEE-E415-4751-8495-08BF6775B886}"/>
              </a:ext>
            </a:extLst>
          </p:cNvPr>
          <p:cNvSpPr/>
          <p:nvPr/>
        </p:nvSpPr>
        <p:spPr>
          <a:xfrm>
            <a:off x="2400505" y="261050"/>
            <a:ext cx="96064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M2 - RIVOLUZIONE VERDE E TRANSIZIONE ECOLOGICA</a:t>
            </a:r>
          </a:p>
          <a:p>
            <a:r>
              <a:rPr lang="it-IT" sz="2400" i="1" dirty="0">
                <a:solidFill>
                  <a:schemeClr val="bg1"/>
                </a:solidFill>
              </a:rPr>
              <a:t>C2 - TRANSIZIONE ENERGETICA E MOBILITA’ SOSTENIBILE</a:t>
            </a:r>
          </a:p>
        </p:txBody>
      </p:sp>
      <p:sp>
        <p:nvSpPr>
          <p:cNvPr id="8" name="Segnaposto contenuto 17">
            <a:extLst>
              <a:ext uri="{FF2B5EF4-FFF2-40B4-BE49-F238E27FC236}">
                <a16:creationId xmlns:a16="http://schemas.microsoft.com/office/drawing/2014/main" id="{C9C6D76A-4915-456D-BC66-8927BE2E9E36}"/>
              </a:ext>
            </a:extLst>
          </p:cNvPr>
          <p:cNvSpPr txBox="1">
            <a:spLocks/>
          </p:cNvSpPr>
          <p:nvPr/>
        </p:nvSpPr>
        <p:spPr>
          <a:xfrm>
            <a:off x="158155" y="2462800"/>
            <a:ext cx="6497622" cy="270370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txBody>
          <a:bodyPr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PROGETTO: </a:t>
            </a:r>
            <a:r>
              <a:rPr lang="it-IT" sz="1600" dirty="0"/>
              <a:t>Investimento rinnovo flotte bus e treni: acquisto bus elettrici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DATA APPROVAZIONE: </a:t>
            </a:r>
            <a:r>
              <a:rPr lang="it-IT" sz="1600" dirty="0"/>
              <a:t>23 dicembre 2021 </a:t>
            </a:r>
            <a:r>
              <a:rPr lang="it-IT" sz="1400" dirty="0"/>
              <a:t>Decreto MIMS n. 530</a:t>
            </a:r>
            <a:endParaRPr lang="it-IT" sz="1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CONTRIBUTO ASSEGNATO: </a:t>
            </a:r>
            <a:r>
              <a:rPr lang="it-IT" sz="1600" dirty="0"/>
              <a:t>5.300.000 euro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 smtClean="0"/>
              <a:t>RUOLO DEL COMUNE DI MONZA:  </a:t>
            </a:r>
            <a:r>
              <a:rPr lang="it-IT" sz="1600" dirty="0"/>
              <a:t>Soggetto beneficiario e attuatore di I livello. Soggetti attuatori di II livello: attuali gestori del servizio TPL e Agenzia Mobilità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 smtClean="0"/>
              <a:t>SETTORE </a:t>
            </a:r>
            <a:r>
              <a:rPr lang="it-IT" sz="1600" b="1" dirty="0"/>
              <a:t>UFFICIO REFERENTE: </a:t>
            </a:r>
            <a:r>
              <a:rPr lang="it-IT" sz="1600" dirty="0"/>
              <a:t>Settore Mobilità, Viabilità e Patrimonio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PERIODO DI ATTUAZIONE:  </a:t>
            </a:r>
            <a:r>
              <a:rPr lang="it-IT" sz="1600" dirty="0"/>
              <a:t>2022 - 2026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LUOGO: </a:t>
            </a:r>
            <a:r>
              <a:rPr lang="it-IT" sz="1600" dirty="0"/>
              <a:t>Monza</a:t>
            </a:r>
          </a:p>
        </p:txBody>
      </p:sp>
      <p:sp>
        <p:nvSpPr>
          <p:cNvPr id="9" name="Segnaposto contenuto 19">
            <a:extLst>
              <a:ext uri="{FF2B5EF4-FFF2-40B4-BE49-F238E27FC236}">
                <a16:creationId xmlns:a16="http://schemas.microsoft.com/office/drawing/2014/main" id="{FD7430A7-3F10-4942-9B7F-3EA10B8BBCEE}"/>
              </a:ext>
            </a:extLst>
          </p:cNvPr>
          <p:cNvSpPr txBox="1">
            <a:spLocks/>
          </p:cNvSpPr>
          <p:nvPr/>
        </p:nvSpPr>
        <p:spPr>
          <a:xfrm>
            <a:off x="7203723" y="2919006"/>
            <a:ext cx="4560385" cy="103105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OBIETTIVO GENERALE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Contribuire a diminuire l’inquinamento della città.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400" b="1" dirty="0"/>
              <a:t>ATTIVITA’ DA REALIZZARE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Rinnovare il parco mezzi con nuovi bus elettrici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547E2D2-9E3F-48E6-9444-0769ED5D958B}"/>
              </a:ext>
            </a:extLst>
          </p:cNvPr>
          <p:cNvSpPr txBox="1"/>
          <p:nvPr/>
        </p:nvSpPr>
        <p:spPr>
          <a:xfrm>
            <a:off x="74161" y="5411214"/>
            <a:ext cx="61058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800" b="1" dirty="0"/>
              <a:t>CRONOPROGRAMMA </a:t>
            </a:r>
            <a:endParaRPr lang="it-IT" sz="1400" dirty="0"/>
          </a:p>
        </p:txBody>
      </p:sp>
      <p:graphicFrame>
        <p:nvGraphicFramePr>
          <p:cNvPr id="13" name="Tabella 8">
            <a:extLst>
              <a:ext uri="{FF2B5EF4-FFF2-40B4-BE49-F238E27FC236}">
                <a16:creationId xmlns:a16="http://schemas.microsoft.com/office/drawing/2014/main" id="{BE7ACB06-F25E-4C67-A177-B9C21482F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388782"/>
              </p:ext>
            </p:extLst>
          </p:nvPr>
        </p:nvGraphicFramePr>
        <p:xfrm>
          <a:off x="135038" y="5843826"/>
          <a:ext cx="5411364" cy="75312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708625">
                  <a:extLst>
                    <a:ext uri="{9D8B030D-6E8A-4147-A177-3AD203B41FA5}">
                      <a16:colId xmlns:a16="http://schemas.microsoft.com/office/drawing/2014/main" val="2336825101"/>
                    </a:ext>
                  </a:extLst>
                </a:gridCol>
                <a:gridCol w="752457">
                  <a:extLst>
                    <a:ext uri="{9D8B030D-6E8A-4147-A177-3AD203B41FA5}">
                      <a16:colId xmlns:a16="http://schemas.microsoft.com/office/drawing/2014/main" val="1975809882"/>
                    </a:ext>
                  </a:extLst>
                </a:gridCol>
                <a:gridCol w="700577">
                  <a:extLst>
                    <a:ext uri="{9D8B030D-6E8A-4147-A177-3AD203B41FA5}">
                      <a16:colId xmlns:a16="http://schemas.microsoft.com/office/drawing/2014/main" val="1944510137"/>
                    </a:ext>
                  </a:extLst>
                </a:gridCol>
                <a:gridCol w="691928">
                  <a:extLst>
                    <a:ext uri="{9D8B030D-6E8A-4147-A177-3AD203B41FA5}">
                      <a16:colId xmlns:a16="http://schemas.microsoft.com/office/drawing/2014/main" val="1532982695"/>
                    </a:ext>
                  </a:extLst>
                </a:gridCol>
                <a:gridCol w="683279">
                  <a:extLst>
                    <a:ext uri="{9D8B030D-6E8A-4147-A177-3AD203B41FA5}">
                      <a16:colId xmlns:a16="http://schemas.microsoft.com/office/drawing/2014/main" val="3181917878"/>
                    </a:ext>
                  </a:extLst>
                </a:gridCol>
                <a:gridCol w="430614">
                  <a:extLst>
                    <a:ext uri="{9D8B030D-6E8A-4147-A177-3AD203B41FA5}">
                      <a16:colId xmlns:a16="http://schemas.microsoft.com/office/drawing/2014/main" val="3779027220"/>
                    </a:ext>
                  </a:extLst>
                </a:gridCol>
                <a:gridCol w="443884">
                  <a:extLst>
                    <a:ext uri="{9D8B030D-6E8A-4147-A177-3AD203B41FA5}">
                      <a16:colId xmlns:a16="http://schemas.microsoft.com/office/drawing/2014/main" val="3965353553"/>
                    </a:ext>
                  </a:extLst>
                </a:gridCol>
              </a:tblGrid>
              <a:tr h="211280">
                <a:tc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Attività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6478148"/>
                  </a:ext>
                </a:extLst>
              </a:tr>
              <a:tr h="4788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/>
                        <a:t>Esecuzione e completamento attività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650100"/>
                  </a:ext>
                </a:extLst>
              </a:tr>
            </a:tbl>
          </a:graphicData>
        </a:graphic>
      </p:graphicFrame>
      <p:sp>
        <p:nvSpPr>
          <p:cNvPr id="27" name="Pergamena 2 18">
            <a:extLst>
              <a:ext uri="{FF2B5EF4-FFF2-40B4-BE49-F238E27FC236}">
                <a16:creationId xmlns:a16="http://schemas.microsoft.com/office/drawing/2014/main" id="{A1FDCCF9-5747-4AE4-9A73-1DD68F8136C4}"/>
              </a:ext>
            </a:extLst>
          </p:cNvPr>
          <p:cNvSpPr/>
          <p:nvPr/>
        </p:nvSpPr>
        <p:spPr>
          <a:xfrm>
            <a:off x="8991009" y="5285304"/>
            <a:ext cx="1196676" cy="49524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it-IT" sz="1400" dirty="0">
                <a:solidFill>
                  <a:schemeClr val="tx1"/>
                </a:solidFill>
              </a:rPr>
              <a:t>IN CORSO</a:t>
            </a:r>
          </a:p>
        </p:txBody>
      </p:sp>
    </p:spTree>
    <p:extLst>
      <p:ext uri="{BB962C8B-B14F-4D97-AF65-F5344CB8AC3E}">
        <p14:creationId xmlns:p14="http://schemas.microsoft.com/office/powerpoint/2010/main" val="2391758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10794"/>
            <a:ext cx="12192000" cy="1343797"/>
            <a:chOff x="0" y="63511"/>
            <a:chExt cx="12192000" cy="1255374"/>
          </a:xfrm>
          <a:solidFill>
            <a:srgbClr val="C00000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58E6CC3-7E3A-4E0B-8432-4B57F1B9A760}"/>
              </a:ext>
            </a:extLst>
          </p:cNvPr>
          <p:cNvSpPr txBox="1"/>
          <p:nvPr/>
        </p:nvSpPr>
        <p:spPr>
          <a:xfrm>
            <a:off x="0" y="1413299"/>
            <a:ext cx="12191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it-IT" b="1" dirty="0"/>
              <a:t>Decreto MIMS n. 530 del 23 dicembre2021 </a:t>
            </a:r>
          </a:p>
          <a:p>
            <a:pPr algn="ctr">
              <a:spcBef>
                <a:spcPts val="0"/>
              </a:spcBef>
            </a:pPr>
            <a:r>
              <a:rPr lang="it-IT" b="1" dirty="0"/>
              <a:t>Riparto delle risorse del PNRR – Missione 2 - Componente 2 </a:t>
            </a:r>
          </a:p>
          <a:p>
            <a:pPr algn="ctr">
              <a:spcBef>
                <a:spcPts val="0"/>
              </a:spcBef>
            </a:pPr>
            <a:r>
              <a:rPr lang="it-IT" b="1" dirty="0"/>
              <a:t>Investimento 4.4 “Rinnovo flotte bus e treni verdi” - sub-investimento 4.4.1 “Bus"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9FBFB23-787C-42F7-9DE0-CE1D8371B088}"/>
              </a:ext>
            </a:extLst>
          </p:cNvPr>
          <p:cNvSpPr/>
          <p:nvPr/>
        </p:nvSpPr>
        <p:spPr>
          <a:xfrm>
            <a:off x="2400505" y="261050"/>
            <a:ext cx="96064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M2 - RIVOLUZIONE VERDE E TRANSIZIONE ECOLOGICA</a:t>
            </a:r>
          </a:p>
          <a:p>
            <a:r>
              <a:rPr lang="it-IT" sz="2400" i="1" dirty="0">
                <a:solidFill>
                  <a:schemeClr val="bg1"/>
                </a:solidFill>
              </a:rPr>
              <a:t>C2 - TRANSIZIONE ENERGETICA E MOBILITA’ SOSTENIBILE</a:t>
            </a:r>
          </a:p>
        </p:txBody>
      </p:sp>
      <p:sp>
        <p:nvSpPr>
          <p:cNvPr id="8" name="Segnaposto contenuto 17">
            <a:extLst>
              <a:ext uri="{FF2B5EF4-FFF2-40B4-BE49-F238E27FC236}">
                <a16:creationId xmlns:a16="http://schemas.microsoft.com/office/drawing/2014/main" id="{3313E962-F68D-4509-9474-C01705B97AE3}"/>
              </a:ext>
            </a:extLst>
          </p:cNvPr>
          <p:cNvSpPr txBox="1">
            <a:spLocks/>
          </p:cNvSpPr>
          <p:nvPr/>
        </p:nvSpPr>
        <p:spPr>
          <a:xfrm>
            <a:off x="148685" y="2403999"/>
            <a:ext cx="5919360" cy="2986456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txBody>
          <a:bodyPr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PROGETTO: </a:t>
            </a:r>
            <a:r>
              <a:rPr lang="it-IT" sz="1600" dirty="0"/>
              <a:t>Investimento rinnovo flotte bus e treni: realizzazione stazioni di ricarica elettrica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DATA APPROVAZIONE: </a:t>
            </a:r>
            <a:r>
              <a:rPr lang="it-IT" sz="1600" dirty="0"/>
              <a:t>23 dicembre 2021 </a:t>
            </a:r>
            <a:r>
              <a:rPr lang="it-IT" sz="1400" dirty="0"/>
              <a:t>Decreto MIMS n. 530</a:t>
            </a:r>
            <a:endParaRPr lang="it-IT" sz="1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CONTRIBUTO ASSEGNATO: </a:t>
            </a:r>
            <a:r>
              <a:rPr lang="it-IT" sz="1600" dirty="0"/>
              <a:t>2.140.986 euro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RUOLO DEL COMUNE DI MONZA:  </a:t>
            </a:r>
            <a:r>
              <a:rPr lang="it-IT" sz="1600" dirty="0" smtClean="0"/>
              <a:t>Soggetto beneficiario e attuatore di I livello. Soggetti attuatori di II livello: attuali </a:t>
            </a:r>
            <a:r>
              <a:rPr lang="it-IT" sz="1600" dirty="0"/>
              <a:t>gestori del servizio TPL e Agenzia </a:t>
            </a:r>
            <a:r>
              <a:rPr lang="it-IT" sz="1600" dirty="0" smtClean="0"/>
              <a:t>Mobilità</a:t>
            </a:r>
            <a:endParaRPr lang="it-IT" sz="1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SETTORE UFFICIO REFERENTE:</a:t>
            </a:r>
            <a:r>
              <a:rPr lang="it-IT" sz="1600" dirty="0"/>
              <a:t> Settore Mobilità, Viabilità e Patrimonio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PERIODO DI ATTUAZIONE: </a:t>
            </a:r>
            <a:r>
              <a:rPr lang="it-IT" sz="1600" dirty="0"/>
              <a:t>2022 - 2026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LUOGO: </a:t>
            </a:r>
            <a:r>
              <a:rPr lang="it-IT" sz="1600" dirty="0"/>
              <a:t>Via Aspromonte</a:t>
            </a:r>
          </a:p>
        </p:txBody>
      </p:sp>
      <p:sp>
        <p:nvSpPr>
          <p:cNvPr id="9" name="Segnaposto contenuto 19">
            <a:extLst>
              <a:ext uri="{FF2B5EF4-FFF2-40B4-BE49-F238E27FC236}">
                <a16:creationId xmlns:a16="http://schemas.microsoft.com/office/drawing/2014/main" id="{B3293FCF-1569-44D1-AB09-FD04E9BD2724}"/>
              </a:ext>
            </a:extLst>
          </p:cNvPr>
          <p:cNvSpPr txBox="1">
            <a:spLocks/>
          </p:cNvSpPr>
          <p:nvPr/>
        </p:nvSpPr>
        <p:spPr>
          <a:xfrm>
            <a:off x="6378393" y="2970076"/>
            <a:ext cx="5242107" cy="124649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OBIETTIVO GENERALE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Contribuire a diminuire l’inquinamento della città.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400" b="1" dirty="0"/>
              <a:t>ATTIVITA’ DA REALIZZARE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Installare infrastrutture di ricarica elettrica per consentire l’utilizzo di bus elettrici.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96E8725-72B6-4300-8754-720CF57181C2}"/>
              </a:ext>
            </a:extLst>
          </p:cNvPr>
          <p:cNvSpPr txBox="1"/>
          <p:nvPr/>
        </p:nvSpPr>
        <p:spPr>
          <a:xfrm>
            <a:off x="148685" y="5498055"/>
            <a:ext cx="56789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800" b="1" dirty="0"/>
              <a:t>CRONOPROGRAMMA</a:t>
            </a:r>
            <a:endParaRPr lang="it-IT" sz="1400" dirty="0"/>
          </a:p>
        </p:txBody>
      </p:sp>
      <p:graphicFrame>
        <p:nvGraphicFramePr>
          <p:cNvPr id="13" name="Tabella 8">
            <a:extLst>
              <a:ext uri="{FF2B5EF4-FFF2-40B4-BE49-F238E27FC236}">
                <a16:creationId xmlns:a16="http://schemas.microsoft.com/office/drawing/2014/main" id="{1629BAB9-985C-425B-B296-63E6435E93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927637"/>
              </p:ext>
            </p:extLst>
          </p:nvPr>
        </p:nvGraphicFramePr>
        <p:xfrm>
          <a:off x="148684" y="5925091"/>
          <a:ext cx="5678908" cy="72453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793102">
                  <a:extLst>
                    <a:ext uri="{9D8B030D-6E8A-4147-A177-3AD203B41FA5}">
                      <a16:colId xmlns:a16="http://schemas.microsoft.com/office/drawing/2014/main" val="2336825101"/>
                    </a:ext>
                  </a:extLst>
                </a:gridCol>
                <a:gridCol w="789659">
                  <a:extLst>
                    <a:ext uri="{9D8B030D-6E8A-4147-A177-3AD203B41FA5}">
                      <a16:colId xmlns:a16="http://schemas.microsoft.com/office/drawing/2014/main" val="1975809882"/>
                    </a:ext>
                  </a:extLst>
                </a:gridCol>
                <a:gridCol w="735214">
                  <a:extLst>
                    <a:ext uri="{9D8B030D-6E8A-4147-A177-3AD203B41FA5}">
                      <a16:colId xmlns:a16="http://schemas.microsoft.com/office/drawing/2014/main" val="1944510137"/>
                    </a:ext>
                  </a:extLst>
                </a:gridCol>
                <a:gridCol w="726138">
                  <a:extLst>
                    <a:ext uri="{9D8B030D-6E8A-4147-A177-3AD203B41FA5}">
                      <a16:colId xmlns:a16="http://schemas.microsoft.com/office/drawing/2014/main" val="1532982695"/>
                    </a:ext>
                  </a:extLst>
                </a:gridCol>
                <a:gridCol w="717061">
                  <a:extLst>
                    <a:ext uri="{9D8B030D-6E8A-4147-A177-3AD203B41FA5}">
                      <a16:colId xmlns:a16="http://schemas.microsoft.com/office/drawing/2014/main" val="3181917878"/>
                    </a:ext>
                  </a:extLst>
                </a:gridCol>
                <a:gridCol w="458867">
                  <a:extLst>
                    <a:ext uri="{9D8B030D-6E8A-4147-A177-3AD203B41FA5}">
                      <a16:colId xmlns:a16="http://schemas.microsoft.com/office/drawing/2014/main" val="3779027220"/>
                    </a:ext>
                  </a:extLst>
                </a:gridCol>
                <a:gridCol w="458867">
                  <a:extLst>
                    <a:ext uri="{9D8B030D-6E8A-4147-A177-3AD203B41FA5}">
                      <a16:colId xmlns:a16="http://schemas.microsoft.com/office/drawing/2014/main" val="4009734375"/>
                    </a:ext>
                  </a:extLst>
                </a:gridCol>
              </a:tblGrid>
              <a:tr h="242842">
                <a:tc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Attività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478148"/>
                  </a:ext>
                </a:extLst>
              </a:tr>
              <a:tr h="4238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/>
                        <a:t>Esecuzione e completamento attività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650100"/>
                  </a:ext>
                </a:extLst>
              </a:tr>
            </a:tbl>
          </a:graphicData>
        </a:graphic>
      </p:graphicFrame>
      <p:sp>
        <p:nvSpPr>
          <p:cNvPr id="14" name="Pergamena 2 18">
            <a:extLst>
              <a:ext uri="{FF2B5EF4-FFF2-40B4-BE49-F238E27FC236}">
                <a16:creationId xmlns:a16="http://schemas.microsoft.com/office/drawing/2014/main" id="{A368A9D3-1AB2-45B1-87D1-C17635DE5DF6}"/>
              </a:ext>
            </a:extLst>
          </p:cNvPr>
          <p:cNvSpPr/>
          <p:nvPr/>
        </p:nvSpPr>
        <p:spPr>
          <a:xfrm>
            <a:off x="8977224" y="5619766"/>
            <a:ext cx="1196676" cy="49524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it-IT" sz="1400" dirty="0">
                <a:solidFill>
                  <a:schemeClr val="tx1"/>
                </a:solidFill>
              </a:rPr>
              <a:t>IN CORSO</a:t>
            </a:r>
          </a:p>
        </p:txBody>
      </p:sp>
    </p:spTree>
    <p:extLst>
      <p:ext uri="{BB962C8B-B14F-4D97-AF65-F5344CB8AC3E}">
        <p14:creationId xmlns:p14="http://schemas.microsoft.com/office/powerpoint/2010/main" val="2071731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10794"/>
            <a:ext cx="12192000" cy="1343797"/>
            <a:chOff x="0" y="63511"/>
            <a:chExt cx="12192000" cy="1255374"/>
          </a:xfrm>
          <a:solidFill>
            <a:srgbClr val="C00000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58E6CC3-7E3A-4E0B-8432-4B57F1B9A760}"/>
              </a:ext>
            </a:extLst>
          </p:cNvPr>
          <p:cNvSpPr txBox="1"/>
          <p:nvPr/>
        </p:nvSpPr>
        <p:spPr>
          <a:xfrm>
            <a:off x="0" y="1370621"/>
            <a:ext cx="12191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it-IT" b="1" dirty="0"/>
              <a:t>Decreto MIMS n. 530 del 23 dicembre2021 </a:t>
            </a:r>
          </a:p>
          <a:p>
            <a:pPr algn="ctr">
              <a:spcBef>
                <a:spcPts val="0"/>
              </a:spcBef>
            </a:pPr>
            <a:r>
              <a:rPr lang="it-IT" b="1" dirty="0"/>
              <a:t>Riparto delle risorse del PNRR – Missione 2 - Componente 2 </a:t>
            </a:r>
          </a:p>
          <a:p>
            <a:pPr algn="ctr"/>
            <a:r>
              <a:rPr lang="it-IT" b="1" dirty="0"/>
              <a:t>Investimento 4.4 “Rinnovo flotte bus e treni verdi” - </a:t>
            </a:r>
            <a:r>
              <a:rPr lang="it-IT" sz="1800" b="1" i="0" u="sng" dirty="0"/>
              <a:t>DM 234/2020 ALTO INQUINAMENTO</a:t>
            </a:r>
            <a:endParaRPr lang="it-IT" b="1" u="sng" dirty="0"/>
          </a:p>
          <a:p>
            <a:pPr algn="ctr">
              <a:spcBef>
                <a:spcPts val="0"/>
              </a:spcBef>
            </a:pPr>
            <a:endParaRPr lang="it-IT" b="1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9FBFB23-787C-42F7-9DE0-CE1D8371B088}"/>
              </a:ext>
            </a:extLst>
          </p:cNvPr>
          <p:cNvSpPr/>
          <p:nvPr/>
        </p:nvSpPr>
        <p:spPr>
          <a:xfrm>
            <a:off x="2400505" y="261050"/>
            <a:ext cx="96064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M2 - RIVOLUZIONE VERDE E TRANSIZIONE ECOLOGICA</a:t>
            </a:r>
          </a:p>
          <a:p>
            <a:r>
              <a:rPr lang="it-IT" sz="2400" i="1" dirty="0">
                <a:solidFill>
                  <a:schemeClr val="bg1"/>
                </a:solidFill>
              </a:rPr>
              <a:t>C2 - TRANSIZIONE ENERGETICA E MOBILITA’ SOSTENIBILE</a:t>
            </a:r>
          </a:p>
        </p:txBody>
      </p:sp>
      <p:sp>
        <p:nvSpPr>
          <p:cNvPr id="8" name="Segnaposto contenuto 17">
            <a:extLst>
              <a:ext uri="{FF2B5EF4-FFF2-40B4-BE49-F238E27FC236}">
                <a16:creationId xmlns:a16="http://schemas.microsoft.com/office/drawing/2014/main" id="{3313E962-F68D-4509-9474-C01705B97AE3}"/>
              </a:ext>
            </a:extLst>
          </p:cNvPr>
          <p:cNvSpPr txBox="1">
            <a:spLocks/>
          </p:cNvSpPr>
          <p:nvPr/>
        </p:nvSpPr>
        <p:spPr>
          <a:xfrm>
            <a:off x="148684" y="2476870"/>
            <a:ext cx="7006718" cy="2967831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txBody>
          <a:bodyPr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600" b="1" dirty="0"/>
              <a:t>PROGETTO:</a:t>
            </a:r>
            <a:r>
              <a:rPr lang="it-IT" sz="1600" dirty="0"/>
              <a:t> PSNMS _ PIANO STRATEGICO NAZIONALE MOBILITA' SOSTENIBILE art 1 comma 613 L. 11 dic.2016 n. 232 (legge bilancio 2017) DM 234/2020 confluito nel PNRR con nota UDM PNRR MIT 2210 del 25/07/2023</a:t>
            </a:r>
            <a:endParaRPr lang="it-IT" sz="16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DATA APPROVAZIONE: </a:t>
            </a:r>
            <a:r>
              <a:rPr lang="it-IT" sz="1600" dirty="0"/>
              <a:t>6 giugno 2020 (Decreto interministeriale n. 234 del Ministro delle infrastrutture e dei trasporti di concerto con il Ministro dello sviluppo economico e del Ministro dell’economia e delle finanze)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CONTRIBUTO ASSEGNATO: </a:t>
            </a:r>
            <a:r>
              <a:rPr lang="it-IT" sz="1600" dirty="0"/>
              <a:t>€ 7.754.497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RUOLO DEL COMUNE DI </a:t>
            </a:r>
            <a:r>
              <a:rPr lang="it-IT" sz="1600" b="1" dirty="0" smtClean="0"/>
              <a:t>MONZA </a:t>
            </a:r>
            <a:r>
              <a:rPr lang="it-IT" sz="1600" dirty="0" smtClean="0"/>
              <a:t>Soggetto </a:t>
            </a:r>
            <a:r>
              <a:rPr lang="it-IT" sz="1600" dirty="0"/>
              <a:t>beneficiario e attuatore di I livello. Soggetti attuatori di II livello: attuali gestori del servizio TPL e Agenzia Mobilità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 smtClean="0"/>
              <a:t>SETTORE </a:t>
            </a:r>
            <a:r>
              <a:rPr lang="it-IT" sz="1600" b="1" dirty="0"/>
              <a:t>UFFICIO REFERENTE: </a:t>
            </a:r>
            <a:r>
              <a:rPr lang="it-IT" sz="1600" dirty="0"/>
              <a:t>Settore Mobilità, Viabilità e Patrimonio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PERIODO DI ATTUAZIONE: </a:t>
            </a:r>
            <a:r>
              <a:rPr lang="it-IT" sz="1600" dirty="0"/>
              <a:t>2022-2027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LUOGO: </a:t>
            </a:r>
            <a:r>
              <a:rPr lang="it-IT" sz="1600" dirty="0"/>
              <a:t>Monza</a:t>
            </a:r>
          </a:p>
        </p:txBody>
      </p:sp>
      <p:sp>
        <p:nvSpPr>
          <p:cNvPr id="9" name="Segnaposto contenuto 19">
            <a:extLst>
              <a:ext uri="{FF2B5EF4-FFF2-40B4-BE49-F238E27FC236}">
                <a16:creationId xmlns:a16="http://schemas.microsoft.com/office/drawing/2014/main" id="{B3293FCF-1569-44D1-AB09-FD04E9BD2724}"/>
              </a:ext>
            </a:extLst>
          </p:cNvPr>
          <p:cNvSpPr txBox="1">
            <a:spLocks/>
          </p:cNvSpPr>
          <p:nvPr/>
        </p:nvSpPr>
        <p:spPr>
          <a:xfrm>
            <a:off x="7541844" y="2996453"/>
            <a:ext cx="4465098" cy="146193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OBIETTIVO GENERALE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400" dirty="0"/>
              <a:t>Contribuire a diminuire l’inquinamento della città.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it-IT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400" b="1" dirty="0"/>
              <a:t>ATTIVITA’ DA REALIZZARE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400" dirty="0"/>
              <a:t>Rinnovare il parco mezzi con autobus elettrici e infrastrutture di ricarica</a:t>
            </a:r>
            <a:endParaRPr lang="it-IT" sz="1400" b="1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96E8725-72B6-4300-8754-720CF57181C2}"/>
              </a:ext>
            </a:extLst>
          </p:cNvPr>
          <p:cNvSpPr txBox="1"/>
          <p:nvPr/>
        </p:nvSpPr>
        <p:spPr>
          <a:xfrm>
            <a:off x="77662" y="5555759"/>
            <a:ext cx="54264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800" b="1" dirty="0"/>
              <a:t>CRONOPROGRAMMA</a:t>
            </a:r>
            <a:endParaRPr lang="it-IT" sz="1400" dirty="0"/>
          </a:p>
        </p:txBody>
      </p:sp>
      <p:sp>
        <p:nvSpPr>
          <p:cNvPr id="14" name="Pergamena 2 18">
            <a:extLst>
              <a:ext uri="{FF2B5EF4-FFF2-40B4-BE49-F238E27FC236}">
                <a16:creationId xmlns:a16="http://schemas.microsoft.com/office/drawing/2014/main" id="{A368A9D3-1AB2-45B1-87D1-C17635DE5DF6}"/>
              </a:ext>
            </a:extLst>
          </p:cNvPr>
          <p:cNvSpPr/>
          <p:nvPr/>
        </p:nvSpPr>
        <p:spPr>
          <a:xfrm>
            <a:off x="8918099" y="5555759"/>
            <a:ext cx="1196676" cy="49524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it-IT" sz="1400" dirty="0">
                <a:solidFill>
                  <a:schemeClr val="tx1"/>
                </a:solidFill>
              </a:rPr>
              <a:t>IN CORSO</a:t>
            </a:r>
          </a:p>
        </p:txBody>
      </p:sp>
      <p:graphicFrame>
        <p:nvGraphicFramePr>
          <p:cNvPr id="13" name="Tabella 8">
            <a:extLst>
              <a:ext uri="{FF2B5EF4-FFF2-40B4-BE49-F238E27FC236}">
                <a16:creationId xmlns:a16="http://schemas.microsoft.com/office/drawing/2014/main" id="{05552716-D339-40FA-9453-0800A211B3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25925"/>
              </p:ext>
            </p:extLst>
          </p:nvPr>
        </p:nvGraphicFramePr>
        <p:xfrm>
          <a:off x="148684" y="5925091"/>
          <a:ext cx="5260876" cy="72453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733833">
                  <a:extLst>
                    <a:ext uri="{9D8B030D-6E8A-4147-A177-3AD203B41FA5}">
                      <a16:colId xmlns:a16="http://schemas.microsoft.com/office/drawing/2014/main" val="2336825101"/>
                    </a:ext>
                  </a:extLst>
                </a:gridCol>
                <a:gridCol w="763557">
                  <a:extLst>
                    <a:ext uri="{9D8B030D-6E8A-4147-A177-3AD203B41FA5}">
                      <a16:colId xmlns:a16="http://schemas.microsoft.com/office/drawing/2014/main" val="1975809882"/>
                    </a:ext>
                  </a:extLst>
                </a:gridCol>
                <a:gridCol w="710912">
                  <a:extLst>
                    <a:ext uri="{9D8B030D-6E8A-4147-A177-3AD203B41FA5}">
                      <a16:colId xmlns:a16="http://schemas.microsoft.com/office/drawing/2014/main" val="1944510137"/>
                    </a:ext>
                  </a:extLst>
                </a:gridCol>
                <a:gridCol w="702136">
                  <a:extLst>
                    <a:ext uri="{9D8B030D-6E8A-4147-A177-3AD203B41FA5}">
                      <a16:colId xmlns:a16="http://schemas.microsoft.com/office/drawing/2014/main" val="1532982695"/>
                    </a:ext>
                  </a:extLst>
                </a:gridCol>
                <a:gridCol w="693360">
                  <a:extLst>
                    <a:ext uri="{9D8B030D-6E8A-4147-A177-3AD203B41FA5}">
                      <a16:colId xmlns:a16="http://schemas.microsoft.com/office/drawing/2014/main" val="3181917878"/>
                    </a:ext>
                  </a:extLst>
                </a:gridCol>
                <a:gridCol w="657078">
                  <a:extLst>
                    <a:ext uri="{9D8B030D-6E8A-4147-A177-3AD203B41FA5}">
                      <a16:colId xmlns:a16="http://schemas.microsoft.com/office/drawing/2014/main" val="3779027220"/>
                    </a:ext>
                  </a:extLst>
                </a:gridCol>
              </a:tblGrid>
              <a:tr h="242842">
                <a:tc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Attività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478148"/>
                  </a:ext>
                </a:extLst>
              </a:tr>
              <a:tr h="4238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/>
                        <a:t>Esecuzione e completamento attività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650100"/>
                  </a:ext>
                </a:extLst>
              </a:tr>
            </a:tbl>
          </a:graphicData>
        </a:graphic>
      </p:graphicFrame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A5EDC26E-BDD8-474F-9C17-5E2D9EDBC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012903"/>
              </p:ext>
            </p:extLst>
          </p:nvPr>
        </p:nvGraphicFramePr>
        <p:xfrm>
          <a:off x="5409560" y="5925091"/>
          <a:ext cx="676915" cy="71659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76915">
                  <a:extLst>
                    <a:ext uri="{9D8B030D-6E8A-4147-A177-3AD203B41FA5}">
                      <a16:colId xmlns:a16="http://schemas.microsoft.com/office/drawing/2014/main" val="2144392111"/>
                    </a:ext>
                  </a:extLst>
                </a:gridCol>
              </a:tblGrid>
              <a:tr h="281556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628760"/>
                  </a:ext>
                </a:extLst>
              </a:tr>
              <a:tr h="435042"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597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562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-4244"/>
            <a:ext cx="12192000" cy="1343797"/>
            <a:chOff x="0" y="63511"/>
            <a:chExt cx="12192000" cy="1255374"/>
          </a:xfrm>
          <a:solidFill>
            <a:srgbClr val="C00000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Rettangolo 5">
            <a:extLst>
              <a:ext uri="{FF2B5EF4-FFF2-40B4-BE49-F238E27FC236}">
                <a16:creationId xmlns:a16="http://schemas.microsoft.com/office/drawing/2014/main" id="{109097A9-4AA5-417B-BF35-B1E4AA4D3EFC}"/>
              </a:ext>
            </a:extLst>
          </p:cNvPr>
          <p:cNvSpPr/>
          <p:nvPr/>
        </p:nvSpPr>
        <p:spPr>
          <a:xfrm>
            <a:off x="2400505" y="261050"/>
            <a:ext cx="96064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M5 - INCLUSIONE E COESIONE</a:t>
            </a:r>
          </a:p>
          <a:p>
            <a:r>
              <a:rPr lang="it-IT" sz="2400" i="1">
                <a:solidFill>
                  <a:schemeClr val="bg1"/>
                </a:solidFill>
              </a:rPr>
              <a:t>C2 - INFRASTRUTTURE SOCIALI, FAMIGLIE, COMUNITÀ E TERZO SETTORE</a:t>
            </a:r>
            <a:endParaRPr lang="it-IT" sz="2400" i="1" dirty="0">
              <a:solidFill>
                <a:schemeClr val="bg1"/>
              </a:solidFill>
            </a:endParaRP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DEDEF4AD-9B51-4A51-BBD2-62C08D2F51AC}"/>
              </a:ext>
            </a:extLst>
          </p:cNvPr>
          <p:cNvGrpSpPr/>
          <p:nvPr/>
        </p:nvGrpSpPr>
        <p:grpSpPr>
          <a:xfrm>
            <a:off x="1747615" y="2043233"/>
            <a:ext cx="10054838" cy="4397190"/>
            <a:chOff x="1649342" y="0"/>
            <a:chExt cx="10054838" cy="4509356"/>
          </a:xfrm>
          <a:solidFill>
            <a:schemeClr val="accent1">
              <a:lumMod val="75000"/>
            </a:schemeClr>
          </a:solidFill>
        </p:grpSpPr>
        <p:sp>
          <p:nvSpPr>
            <p:cNvPr id="11" name="Rettangolo con angoli in alto arrotondati 10">
              <a:extLst>
                <a:ext uri="{FF2B5EF4-FFF2-40B4-BE49-F238E27FC236}">
                  <a16:creationId xmlns:a16="http://schemas.microsoft.com/office/drawing/2014/main" id="{06677C45-F0A0-40FA-8914-1A325877EE0B}"/>
                </a:ext>
              </a:extLst>
            </p:cNvPr>
            <p:cNvSpPr/>
            <p:nvPr/>
          </p:nvSpPr>
          <p:spPr>
            <a:xfrm rot="5400000">
              <a:off x="4422083" y="-2772741"/>
              <a:ext cx="4509356" cy="10054838"/>
            </a:xfrm>
            <a:prstGeom prst="round2Same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A7514864-143C-40C3-A389-25594160BF1F}"/>
                </a:ext>
              </a:extLst>
            </p:cNvPr>
            <p:cNvSpPr txBox="1"/>
            <p:nvPr/>
          </p:nvSpPr>
          <p:spPr>
            <a:xfrm>
              <a:off x="1759406" y="432243"/>
              <a:ext cx="9664674" cy="276827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123825" rIns="0" bIns="123825" numCol="1" spcCol="1270" anchor="ctr" anchorCtr="0">
              <a:noAutofit/>
            </a:bodyPr>
            <a:lstStyle/>
            <a:p>
              <a:pPr marL="171450" lvl="1" indent="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600" b="1" kern="1200" dirty="0"/>
            </a:p>
            <a:p>
              <a:pPr marL="171450" lvl="1" indent="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600" b="1" kern="1200" dirty="0"/>
            </a:p>
            <a:p>
              <a:pPr marL="171450" lvl="1" indent="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600" b="1" kern="1200" dirty="0"/>
            </a:p>
            <a:p>
              <a:pPr marL="171450" lvl="1" indent="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600" b="1" kern="1200" dirty="0"/>
            </a:p>
            <a:p>
              <a:pPr marL="361950" lvl="1" indent="-180975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600" b="1" dirty="0">
                <a:solidFill>
                  <a:schemeClr val="tx1"/>
                </a:solidFill>
              </a:endParaRPr>
            </a:p>
            <a:p>
              <a:pPr marL="361950" lvl="1" indent="-180975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600" b="1" kern="1200" dirty="0">
                <a:solidFill>
                  <a:schemeClr val="tx1"/>
                </a:solidFill>
              </a:endParaRPr>
            </a:p>
            <a:p>
              <a:pPr marL="361950" lvl="1" indent="-180975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600" b="1" dirty="0">
                <a:solidFill>
                  <a:schemeClr val="tx1"/>
                </a:solidFill>
              </a:endParaRPr>
            </a:p>
            <a:p>
              <a:pPr marL="361950" lvl="1" indent="-180975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600" b="0" kern="1200" dirty="0">
                  <a:solidFill>
                    <a:schemeClr val="tx1"/>
                  </a:solidFill>
                </a:rPr>
                <a:t>M5C2 INV. 1.1.2 – </a:t>
              </a:r>
              <a:r>
                <a:rPr lang="it-IT" sz="1600" kern="1200" dirty="0">
                  <a:solidFill>
                    <a:schemeClr val="tx1"/>
                  </a:solidFill>
                </a:rPr>
                <a:t>AUTONOMIA DEGLI ANZIANI NON AUTOSUFFICIENTI - </a:t>
              </a:r>
              <a:r>
                <a:rPr lang="it-IT" sz="1600" b="1" kern="1200" dirty="0">
                  <a:solidFill>
                    <a:schemeClr val="tx1"/>
                  </a:solidFill>
                </a:rPr>
                <a:t>2.460.000 €</a:t>
              </a:r>
            </a:p>
            <a:p>
              <a:pPr marL="361950" lvl="1" indent="-180975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600" b="1" kern="1200" dirty="0">
                <a:solidFill>
                  <a:schemeClr val="tx1"/>
                </a:solidFill>
              </a:endParaRPr>
            </a:p>
            <a:p>
              <a:pPr marL="361950" lvl="1" indent="-180975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600" b="0" kern="1200" dirty="0">
                  <a:solidFill>
                    <a:schemeClr val="tx1"/>
                  </a:solidFill>
                </a:rPr>
                <a:t>M5C2 INV. 1.2 – </a:t>
              </a:r>
              <a:r>
                <a:rPr lang="it-IT" sz="1600" kern="1200" dirty="0">
                  <a:solidFill>
                    <a:schemeClr val="tx1"/>
                  </a:solidFill>
                </a:rPr>
                <a:t>PERCORSI DI AUTONOMIA PER PERSONE DISABILI -</a:t>
              </a:r>
              <a:r>
                <a:rPr lang="it-IT" sz="1600" b="0" kern="1200" dirty="0">
                  <a:solidFill>
                    <a:schemeClr val="tx1"/>
                  </a:solidFill>
                </a:rPr>
                <a:t> </a:t>
              </a:r>
              <a:r>
                <a:rPr lang="it-IT" sz="1600" b="1" kern="1200" dirty="0">
                  <a:solidFill>
                    <a:schemeClr val="tx1"/>
                  </a:solidFill>
                </a:rPr>
                <a:t>715.000 €</a:t>
              </a:r>
            </a:p>
            <a:p>
              <a:pPr marL="361950" lvl="1" indent="-180975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600" b="1" kern="1200" dirty="0">
                <a:solidFill>
                  <a:schemeClr val="tx1"/>
                </a:solidFill>
              </a:endParaRPr>
            </a:p>
            <a:p>
              <a:pPr marL="361950" lvl="1" indent="-180975" defTabSz="711200"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it-IT" sz="1600" dirty="0">
                  <a:solidFill>
                    <a:schemeClr val="tx1"/>
                  </a:solidFill>
                </a:rPr>
                <a:t>M5C2 INV. 1.3.1 – HOUSING FIRST - </a:t>
              </a:r>
              <a:r>
                <a:rPr lang="it-IT" sz="1600" b="1" dirty="0" smtClean="0">
                  <a:solidFill>
                    <a:schemeClr val="tx1"/>
                  </a:solidFill>
                </a:rPr>
                <a:t>710.000 </a:t>
              </a:r>
              <a:r>
                <a:rPr lang="it-IT" sz="1600" b="1" dirty="0">
                  <a:solidFill>
                    <a:schemeClr val="tx1"/>
                  </a:solidFill>
                </a:rPr>
                <a:t>€ </a:t>
              </a:r>
            </a:p>
            <a:p>
              <a:pPr marL="361950" lvl="1" indent="-180975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600" b="1" kern="1200" dirty="0">
                <a:solidFill>
                  <a:schemeClr val="tx1"/>
                </a:solidFill>
              </a:endParaRPr>
            </a:p>
            <a:p>
              <a:pPr marL="361950" lvl="1" indent="-180975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600" b="0" kern="1200" dirty="0">
                  <a:solidFill>
                    <a:schemeClr val="tx1"/>
                  </a:solidFill>
                </a:rPr>
                <a:t>M5C2 INV. 1.3.2 – </a:t>
              </a:r>
              <a:r>
                <a:rPr lang="it-IT" sz="1600" kern="1200" dirty="0">
                  <a:solidFill>
                    <a:schemeClr val="tx1"/>
                  </a:solidFill>
                </a:rPr>
                <a:t>STAZIONI DI POSTA - </a:t>
              </a:r>
              <a:r>
                <a:rPr lang="it-IT" sz="1600" b="1" kern="1200" dirty="0">
                  <a:solidFill>
                    <a:schemeClr val="tx1"/>
                  </a:solidFill>
                </a:rPr>
                <a:t>1.090.000 €</a:t>
              </a:r>
            </a:p>
            <a:p>
              <a:pPr marL="180975" lvl="1" defTabSz="711200">
                <a:spcBef>
                  <a:spcPct val="0"/>
                </a:spcBef>
                <a:spcAft>
                  <a:spcPct val="15000"/>
                </a:spcAft>
              </a:pPr>
              <a:endParaRPr lang="it-IT" sz="1600" b="1" kern="1200" dirty="0">
                <a:solidFill>
                  <a:schemeClr val="tx1"/>
                </a:solidFill>
              </a:endParaRPr>
            </a:p>
            <a:p>
              <a:pPr marL="361950" lvl="1" indent="-180975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600" b="0" kern="1200" dirty="0">
                  <a:solidFill>
                    <a:schemeClr val="tx1"/>
                  </a:solidFill>
                </a:rPr>
                <a:t>M5C2 INV. 2.3.1 – </a:t>
              </a:r>
              <a:r>
                <a:rPr lang="it-IT" sz="1600" kern="1200" dirty="0">
                  <a:solidFill>
                    <a:schemeClr val="tx1"/>
                  </a:solidFill>
                </a:rPr>
                <a:t>PROGRAMMA INNOVATIVO DELLA QUALITÀ DELL'ABITARE- </a:t>
              </a:r>
              <a:r>
                <a:rPr lang="it-IT" sz="1600" b="0" kern="1200" dirty="0">
                  <a:solidFill>
                    <a:schemeClr val="tx1"/>
                  </a:solidFill>
                </a:rPr>
                <a:t>PINQUA</a:t>
              </a:r>
              <a:r>
                <a:rPr lang="it-IT" sz="1600" kern="1200" dirty="0">
                  <a:solidFill>
                    <a:schemeClr val="tx1"/>
                  </a:solidFill>
                </a:rPr>
                <a:t> - </a:t>
              </a:r>
              <a:r>
                <a:rPr lang="it-IT" sz="1600" b="1" kern="1200" dirty="0" smtClean="0">
                  <a:solidFill>
                    <a:schemeClr val="tx1"/>
                  </a:solidFill>
                </a:rPr>
                <a:t>15.508.536 </a:t>
              </a:r>
              <a:r>
                <a:rPr lang="it-IT" sz="1600" b="1" kern="1200" dirty="0">
                  <a:solidFill>
                    <a:schemeClr val="tx1"/>
                  </a:solidFill>
                </a:rPr>
                <a:t>€</a:t>
              </a:r>
            </a:p>
            <a:p>
              <a:pPr marL="361950" lvl="1" indent="-180975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600" b="1" kern="1200" dirty="0">
                <a:solidFill>
                  <a:schemeClr val="tx1"/>
                </a:solidFill>
              </a:endParaRPr>
            </a:p>
            <a:p>
              <a:pPr marL="361950" lvl="1" indent="-180975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600" b="0" kern="1200" dirty="0">
                  <a:solidFill>
                    <a:schemeClr val="tx1"/>
                  </a:solidFill>
                </a:rPr>
                <a:t>M5C2 INV. 3.1 – </a:t>
              </a:r>
              <a:r>
                <a:rPr lang="it-IT" sz="1600" kern="1200" dirty="0">
                  <a:solidFill>
                    <a:schemeClr val="tx1"/>
                  </a:solidFill>
                </a:rPr>
                <a:t>RIQUALIFICAZIONE DEL </a:t>
              </a:r>
              <a:r>
                <a:rPr lang="it-IT" sz="1600" b="0" kern="1200" dirty="0">
                  <a:solidFill>
                    <a:schemeClr val="tx1"/>
                  </a:solidFill>
                </a:rPr>
                <a:t>CENTRO SPORTIVO CHIOLO-PIOLTELLI </a:t>
              </a:r>
              <a:r>
                <a:rPr lang="it-IT" sz="1600" kern="1200" dirty="0">
                  <a:solidFill>
                    <a:schemeClr val="tx1"/>
                  </a:solidFill>
                </a:rPr>
                <a:t>-</a:t>
              </a:r>
              <a:r>
                <a:rPr lang="it-IT" sz="1600" b="0" kern="1200" dirty="0">
                  <a:solidFill>
                    <a:schemeClr val="tx1"/>
                  </a:solidFill>
                </a:rPr>
                <a:t>  </a:t>
              </a:r>
              <a:r>
                <a:rPr lang="it-IT" sz="1600" b="1" kern="1200" dirty="0">
                  <a:solidFill>
                    <a:schemeClr val="tx1"/>
                  </a:solidFill>
                </a:rPr>
                <a:t>2.800.000 €</a:t>
              </a:r>
            </a:p>
            <a:p>
              <a:pPr marL="361950" lvl="1" indent="-180975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600" b="1" kern="1200" dirty="0">
                <a:solidFill>
                  <a:schemeClr val="tx1"/>
                </a:solidFill>
              </a:endParaRPr>
            </a:p>
            <a:p>
              <a:pPr marL="361950" lvl="1" indent="-180975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600" b="0" kern="1200" dirty="0">
                  <a:solidFill>
                    <a:schemeClr val="tx1"/>
                  </a:solidFill>
                </a:rPr>
                <a:t>M5C2 INV. 3.1 – </a:t>
              </a:r>
              <a:r>
                <a:rPr lang="it-IT" sz="1600" kern="1200" dirty="0">
                  <a:solidFill>
                    <a:schemeClr val="tx1"/>
                  </a:solidFill>
                </a:rPr>
                <a:t>RIQUALIFICAZIONE AREA ESTERNA E SOLARIUM CENTRO NATATORIO </a:t>
              </a:r>
              <a:r>
                <a:rPr lang="it-IT" sz="1600" b="0" kern="1200" dirty="0">
                  <a:solidFill>
                    <a:schemeClr val="tx1"/>
                  </a:solidFill>
                </a:rPr>
                <a:t>PIA GRANDE - </a:t>
              </a:r>
              <a:r>
                <a:rPr lang="it-IT" sz="1600" b="1" kern="1200" dirty="0">
                  <a:solidFill>
                    <a:schemeClr val="tx1"/>
                  </a:solidFill>
                </a:rPr>
                <a:t>680.000 €</a:t>
              </a:r>
            </a:p>
            <a:p>
              <a:pPr marL="180975" lvl="1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it-IT" sz="1600" b="1" kern="1200" dirty="0">
                <a:solidFill>
                  <a:schemeClr val="tx1"/>
                </a:solidFill>
              </a:endParaRPr>
            </a:p>
            <a:p>
              <a:pPr marL="171450" lvl="1" indent="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it-IT" sz="1600" b="1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F7F29A66-0D92-4BE3-AED7-B8EE2B13BC59}"/>
              </a:ext>
            </a:extLst>
          </p:cNvPr>
          <p:cNvGrpSpPr/>
          <p:nvPr/>
        </p:nvGrpSpPr>
        <p:grpSpPr>
          <a:xfrm>
            <a:off x="164592" y="2035745"/>
            <a:ext cx="1947672" cy="4404678"/>
            <a:chOff x="44060" y="38061"/>
            <a:chExt cx="1727338" cy="4404678"/>
          </a:xfrm>
          <a:solidFill>
            <a:schemeClr val="accent1">
              <a:lumMod val="50000"/>
            </a:schemeClr>
          </a:solidFill>
        </p:grpSpPr>
        <p:sp>
          <p:nvSpPr>
            <p:cNvPr id="14" name="Rettangolo con angoli arrotondati 13">
              <a:extLst>
                <a:ext uri="{FF2B5EF4-FFF2-40B4-BE49-F238E27FC236}">
                  <a16:creationId xmlns:a16="http://schemas.microsoft.com/office/drawing/2014/main" id="{7B1B517A-1A67-4560-81FD-D17612CC572A}"/>
                </a:ext>
              </a:extLst>
            </p:cNvPr>
            <p:cNvSpPr/>
            <p:nvPr/>
          </p:nvSpPr>
          <p:spPr>
            <a:xfrm>
              <a:off x="44060" y="38061"/>
              <a:ext cx="1727338" cy="4404678"/>
            </a:xfrm>
            <a:prstGeom prst="roundRect">
              <a:avLst/>
            </a:prstGeom>
            <a:grpFill/>
            <a:ln w="28575"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CasellaDiTesto 14">
              <a:extLst>
                <a:ext uri="{FF2B5EF4-FFF2-40B4-BE49-F238E27FC236}">
                  <a16:creationId xmlns:a16="http://schemas.microsoft.com/office/drawing/2014/main" id="{7B8AE7A1-D89F-4DBB-89E9-606140976B33}"/>
                </a:ext>
              </a:extLst>
            </p:cNvPr>
            <p:cNvSpPr txBox="1"/>
            <p:nvPr/>
          </p:nvSpPr>
          <p:spPr>
            <a:xfrm>
              <a:off x="216484" y="122383"/>
              <a:ext cx="1446087" cy="423603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0" tIns="60960" rIns="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it-IT" sz="3200" b="1" kern="1200" dirty="0">
                  <a:solidFill>
                    <a:schemeClr val="bg1"/>
                  </a:solidFill>
                </a:rPr>
                <a:t>M5C2</a:t>
              </a:r>
            </a:p>
            <a:p>
              <a:pPr marL="0" lvl="0" indent="0" algn="ctr" defTabSz="14224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it-IT" b="1" dirty="0" smtClean="0">
                  <a:solidFill>
                    <a:schemeClr val="bg1"/>
                  </a:solidFill>
                </a:rPr>
                <a:t>23.963.536 </a:t>
              </a:r>
              <a:r>
                <a:rPr lang="it-IT" b="1" dirty="0">
                  <a:solidFill>
                    <a:schemeClr val="bg1"/>
                  </a:solidFill>
                </a:rPr>
                <a:t>€</a:t>
              </a:r>
            </a:p>
            <a:p>
              <a:pPr marL="0" lvl="0" indent="0" algn="ctr" defTabSz="14224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it-IT" sz="1800" b="1" kern="1200" dirty="0">
                  <a:solidFill>
                    <a:schemeClr val="bg1"/>
                  </a:solidFill>
                </a:rPr>
                <a:t>n. 7 progetti</a:t>
              </a:r>
            </a:p>
          </p:txBody>
        </p:sp>
      </p:grpSp>
      <p:sp>
        <p:nvSpPr>
          <p:cNvPr id="16" name="Rettangolo 15">
            <a:extLst>
              <a:ext uri="{FF2B5EF4-FFF2-40B4-BE49-F238E27FC236}">
                <a16:creationId xmlns:a16="http://schemas.microsoft.com/office/drawing/2014/main" id="{A4FEA18C-82C8-4FA1-90D8-F99A983D1DDF}"/>
              </a:ext>
            </a:extLst>
          </p:cNvPr>
          <p:cNvSpPr/>
          <p:nvPr/>
        </p:nvSpPr>
        <p:spPr>
          <a:xfrm>
            <a:off x="1857679" y="2158399"/>
            <a:ext cx="9384738" cy="2679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it-IT" sz="2200" b="1" dirty="0">
                <a:solidFill>
                  <a:srgbClr val="002060"/>
                </a:solidFill>
              </a:rPr>
              <a:t>C2 - INFRASTRUTTURE SOCIALI, FAMIGLIE, COMUNITÀ E TERZO SETTORE</a:t>
            </a:r>
            <a:endParaRPr lang="it-IT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992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-4244"/>
            <a:ext cx="12192000" cy="1343797"/>
            <a:chOff x="0" y="63511"/>
            <a:chExt cx="12192000" cy="1255374"/>
          </a:xfrm>
          <a:solidFill>
            <a:srgbClr val="C00000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Rettangolo 5">
            <a:extLst>
              <a:ext uri="{FF2B5EF4-FFF2-40B4-BE49-F238E27FC236}">
                <a16:creationId xmlns:a16="http://schemas.microsoft.com/office/drawing/2014/main" id="{5EC27CD5-CE15-4345-AC05-2B0FBF401271}"/>
              </a:ext>
            </a:extLst>
          </p:cNvPr>
          <p:cNvSpPr/>
          <p:nvPr/>
        </p:nvSpPr>
        <p:spPr>
          <a:xfrm>
            <a:off x="2400505" y="261050"/>
            <a:ext cx="96064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M5 - INCLUSIONE E COESIONE</a:t>
            </a:r>
          </a:p>
          <a:p>
            <a:r>
              <a:rPr lang="it-IT" sz="2400" i="1" dirty="0">
                <a:solidFill>
                  <a:schemeClr val="bg1"/>
                </a:solidFill>
              </a:rPr>
              <a:t>C2 - INFRASTRUTTURE SOCIALI, FAMIGLIE, COMUNITÀ E TERZO SETTORE</a:t>
            </a:r>
          </a:p>
        </p:txBody>
      </p:sp>
      <p:sp>
        <p:nvSpPr>
          <p:cNvPr id="7" name="Segnaposto testo 16">
            <a:extLst>
              <a:ext uri="{FF2B5EF4-FFF2-40B4-BE49-F238E27FC236}">
                <a16:creationId xmlns:a16="http://schemas.microsoft.com/office/drawing/2014/main" id="{A5B3F979-37E9-47CD-9C67-B2E027AB1FD0}"/>
              </a:ext>
            </a:extLst>
          </p:cNvPr>
          <p:cNvSpPr txBox="1">
            <a:spLocks/>
          </p:cNvSpPr>
          <p:nvPr/>
        </p:nvSpPr>
        <p:spPr>
          <a:xfrm>
            <a:off x="120514" y="1335409"/>
            <a:ext cx="11950971" cy="84023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it-IT" sz="1800" dirty="0"/>
              <a:t>Avviso pubblico n. 1/2022 per la presentazione di proposte di intervento da finanziare nell’ambito del PNRR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1800" dirty="0"/>
              <a:t>Missione 5 - Componente 2 – Investimento. 1.1 "Sostegno alle persone vulnerabili e prevenzione dell'istituzionalizzazione degli anziani non autosufficienti" Linea 1.1.2. "Autonomia degli anziani non autosufficienti"</a:t>
            </a:r>
            <a:endParaRPr lang="it-IT" sz="1400" dirty="0"/>
          </a:p>
        </p:txBody>
      </p:sp>
      <p:sp>
        <p:nvSpPr>
          <p:cNvPr id="8" name="Segnaposto contenuto 17">
            <a:extLst>
              <a:ext uri="{FF2B5EF4-FFF2-40B4-BE49-F238E27FC236}">
                <a16:creationId xmlns:a16="http://schemas.microsoft.com/office/drawing/2014/main" id="{C512A160-42D4-41F3-83C9-56784B7DE7CD}"/>
              </a:ext>
            </a:extLst>
          </p:cNvPr>
          <p:cNvSpPr txBox="1">
            <a:spLocks/>
          </p:cNvSpPr>
          <p:nvPr/>
        </p:nvSpPr>
        <p:spPr>
          <a:xfrm>
            <a:off x="213097" y="2290527"/>
            <a:ext cx="5966896" cy="304698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CONTRIBUTO ASSEGNATO: </a:t>
            </a:r>
            <a:r>
              <a:rPr lang="it-IT" sz="1600" dirty="0"/>
              <a:t>2.460.000 €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DATA APPROVAZIONE:</a:t>
            </a:r>
            <a:r>
              <a:rPr lang="it-IT" sz="1600" b="1" dirty="0">
                <a:solidFill>
                  <a:schemeClr val="bg1"/>
                </a:solidFill>
              </a:rPr>
              <a:t>: </a:t>
            </a:r>
            <a:r>
              <a:rPr lang="it-IT" sz="1600" dirty="0"/>
              <a:t>09 maggio 2022 (Decreto del Ministero del Lavoro e Politiche Sociali n. 98)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RUOLO DEL COMUNE DI MONZA: </a:t>
            </a:r>
            <a:r>
              <a:rPr lang="it-IT" sz="1600" dirty="0" smtClean="0"/>
              <a:t>Soggetto beneficiario e Capofila </a:t>
            </a:r>
            <a:r>
              <a:rPr lang="it-IT" sz="1600" dirty="0"/>
              <a:t>dell’Ambito Territoriale di Monza in partenariato con l’ Ambito Territoriale di Desio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SETTORE UFFICIO REFERENTE:</a:t>
            </a:r>
            <a:r>
              <a:rPr lang="it-IT" sz="1600" dirty="0"/>
              <a:t> Ufficio di Piano Territoriale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PERIODO DI ATTUAZIONE: </a:t>
            </a:r>
            <a:r>
              <a:rPr lang="it-IT" sz="1600" dirty="0"/>
              <a:t>Entro il 2026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LUOGO:  </a:t>
            </a:r>
            <a:r>
              <a:rPr lang="it-IT" sz="1600" dirty="0"/>
              <a:t>Ambito Territoriale di Monza; Ambito Territoriale di Desio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ROGETTO: </a:t>
            </a:r>
            <a:r>
              <a:rPr lang="it-IT" sz="1600" dirty="0"/>
              <a:t>Autonomia degli anziani non autosufficienti 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13EA08A-7A8E-4F76-B440-EAA8B106CEA3}"/>
              </a:ext>
            </a:extLst>
          </p:cNvPr>
          <p:cNvSpPr txBox="1"/>
          <p:nvPr/>
        </p:nvSpPr>
        <p:spPr>
          <a:xfrm>
            <a:off x="6309622" y="2420589"/>
            <a:ext cx="545565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 fontAlgn="base"/>
            <a:r>
              <a:rPr lang="en-US" sz="1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OBIETTIVO GENERALE</a:t>
            </a:r>
            <a:r>
              <a:rPr lang="en-US" sz="14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Prevenire o ritardare l’ingresso nelle strutture residenziali degli anziani.</a:t>
            </a:r>
            <a:r>
              <a:rPr lang="en-US" sz="14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ATTIVITA’ DA REALIZZARE</a:t>
            </a:r>
            <a:r>
              <a:rPr lang="en-US" sz="14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/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Potenziare l’assistenza domiciliare e riqualificare le strutture residenziali pubbliche/private attraverso:</a:t>
            </a:r>
            <a:r>
              <a:rPr lang="en-US" sz="14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ristrutturazione/riqualificazione di 4 edifici/alloggi (dell’Ambito di Desio)</a:t>
            </a:r>
            <a:r>
              <a:rPr lang="en-US" sz="14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applicazione di impianti di domotica (automazione  di  tapparelle, persiane, finestre, portefinestre, ascensori) a 7 edifici/alloggi (3 dell’Ambito di Monza e 4 dell’Ambito di Desio)</a:t>
            </a:r>
            <a:r>
              <a:rPr lang="en-US" sz="14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garantire soluzioni tecnologiche di supporto individualizzate (ad  es. centrali  operative  telefoniche  attive  h.  24,  videochiamate  tra  operatori/anche specialisti e utente)</a:t>
            </a:r>
            <a:r>
              <a:rPr lang="en-US" sz="14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offrire proposte  video con attività di stimolazione  fisica, cognitiva, di intrattenimento, con contenuti ludici, ricreativi, musicali</a:t>
            </a:r>
            <a:r>
              <a:rPr lang="en-US" sz="14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mettere a disposizione piattaforme per la formazione dei caregiver</a:t>
            </a:r>
            <a:r>
              <a:rPr lang="en-US" sz="14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assicurare un sistema di telesoccorso e di rilevazione delle cadute</a:t>
            </a:r>
            <a:r>
              <a:rPr lang="it-IT" sz="14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it-IT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27D4B87-C78A-43CE-879E-F9A03E3787A7}"/>
              </a:ext>
            </a:extLst>
          </p:cNvPr>
          <p:cNvSpPr txBox="1"/>
          <p:nvPr/>
        </p:nvSpPr>
        <p:spPr>
          <a:xfrm>
            <a:off x="74161" y="5411214"/>
            <a:ext cx="61058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800" b="1" dirty="0"/>
              <a:t>CRONOPROGRAMMA </a:t>
            </a:r>
            <a:endParaRPr lang="it-IT" sz="1400" dirty="0"/>
          </a:p>
        </p:txBody>
      </p:sp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EF4F9FFD-C443-41FE-9A2C-E7073DF00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595189"/>
              </p:ext>
            </p:extLst>
          </p:nvPr>
        </p:nvGraphicFramePr>
        <p:xfrm>
          <a:off x="120514" y="5854245"/>
          <a:ext cx="5470661" cy="822960"/>
        </p:xfrm>
        <a:graphic>
          <a:graphicData uri="http://schemas.openxmlformats.org/drawingml/2006/table">
            <a:tbl>
              <a:tblPr/>
              <a:tblGrid>
                <a:gridCol w="1811546">
                  <a:extLst>
                    <a:ext uri="{9D8B030D-6E8A-4147-A177-3AD203B41FA5}">
                      <a16:colId xmlns:a16="http://schemas.microsoft.com/office/drawing/2014/main" val="3856195776"/>
                    </a:ext>
                  </a:extLst>
                </a:gridCol>
                <a:gridCol w="714140">
                  <a:extLst>
                    <a:ext uri="{9D8B030D-6E8A-4147-A177-3AD203B41FA5}">
                      <a16:colId xmlns:a16="http://schemas.microsoft.com/office/drawing/2014/main" val="2124203399"/>
                    </a:ext>
                  </a:extLst>
                </a:gridCol>
                <a:gridCol w="738721">
                  <a:extLst>
                    <a:ext uri="{9D8B030D-6E8A-4147-A177-3AD203B41FA5}">
                      <a16:colId xmlns:a16="http://schemas.microsoft.com/office/drawing/2014/main" val="189334155"/>
                    </a:ext>
                  </a:extLst>
                </a:gridCol>
                <a:gridCol w="738721">
                  <a:extLst>
                    <a:ext uri="{9D8B030D-6E8A-4147-A177-3AD203B41FA5}">
                      <a16:colId xmlns:a16="http://schemas.microsoft.com/office/drawing/2014/main" val="686933693"/>
                    </a:ext>
                  </a:extLst>
                </a:gridCol>
                <a:gridCol w="746926">
                  <a:extLst>
                    <a:ext uri="{9D8B030D-6E8A-4147-A177-3AD203B41FA5}">
                      <a16:colId xmlns:a16="http://schemas.microsoft.com/office/drawing/2014/main" val="799202179"/>
                    </a:ext>
                  </a:extLst>
                </a:gridCol>
                <a:gridCol w="720607">
                  <a:extLst>
                    <a:ext uri="{9D8B030D-6E8A-4147-A177-3AD203B41FA5}">
                      <a16:colId xmlns:a16="http://schemas.microsoft.com/office/drawing/2014/main" val="4293749485"/>
                    </a:ext>
                  </a:extLst>
                </a:gridCol>
              </a:tblGrid>
              <a:tr h="219626">
                <a:tc>
                  <a:txBody>
                    <a:bodyPr/>
                    <a:lstStyle/>
                    <a:p>
                      <a:pPr algn="l" fontAlgn="base"/>
                      <a:r>
                        <a:rPr lang="it-IT" sz="11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it-IT" sz="1100" b="1" i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Attività</a:t>
                      </a:r>
                      <a:r>
                        <a:rPr lang="it-IT" sz="1100" b="1" i="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it-IT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551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551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551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551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it-IT" sz="1100" b="1" i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r>
                        <a:rPr lang="it-IT" sz="1100" b="1" i="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it-IT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551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it-IT" sz="1100" b="1" i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  <a:r>
                        <a:rPr lang="it-IT" sz="1100" b="1" i="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it-IT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it-IT" sz="1100" b="1" i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  <a:r>
                        <a:rPr lang="it-IT" sz="1100" b="1" i="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it-IT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it-IT" sz="1100" b="1" i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​2025</a:t>
                      </a:r>
                      <a:endParaRPr lang="it-IT" b="1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</a:endParaRPr>
                    </a:p>
                  </a:txBody>
                  <a:tcPr>
                    <a:lnL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it-IT" sz="1100" b="1" i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​2026</a:t>
                      </a:r>
                      <a:endParaRPr lang="it-IT" b="1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</a:endParaRPr>
                    </a:p>
                  </a:txBody>
                  <a:tcPr>
                    <a:lnL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907577"/>
                  </a:ext>
                </a:extLst>
              </a:tr>
              <a:tr h="478011"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Esecuzione e completamento attività</a:t>
                      </a:r>
                      <a:r>
                        <a:rPr lang="it-IT" sz="1000" b="1" i="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it-IT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51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it-IT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it-IT" sz="1100" b="0" i="0" dirty="0">
                        <a:solidFill>
                          <a:srgbClr val="5B9BD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it-IT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it-IT" sz="1100" b="0" i="0" dirty="0">
                        <a:solidFill>
                          <a:srgbClr val="5B9BD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it-IT" sz="1800" b="0" i="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it-IT" sz="1800" b="0" i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it-IT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it-IT" sz="1100" b="0" i="0" dirty="0">
                        <a:solidFill>
                          <a:srgbClr val="5B9BD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it-IT" sz="1000" b="0" i="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it-IT" sz="1000" b="0" i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r" fontAlgn="auto"/>
                      <a:r>
                        <a:rPr lang="it-IT" sz="1000" b="0" i="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it-IT" sz="1000" b="0" i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auto"/>
                      <a:r>
                        <a:rPr lang="it-IT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it-IT" sz="1100" b="0" i="0" dirty="0">
                        <a:solidFill>
                          <a:srgbClr val="5B9BD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516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840492"/>
                  </a:ext>
                </a:extLst>
              </a:tr>
            </a:tbl>
          </a:graphicData>
        </a:graphic>
      </p:graphicFrame>
      <p:sp>
        <p:nvSpPr>
          <p:cNvPr id="13" name="Rectangle 1">
            <a:extLst>
              <a:ext uri="{FF2B5EF4-FFF2-40B4-BE49-F238E27FC236}">
                <a16:creationId xmlns:a16="http://schemas.microsoft.com/office/drawing/2014/main" id="{43C21F24-F3A8-4340-B65C-86A13DC26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098" y="5465906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Pergamena 2 18">
            <a:extLst>
              <a:ext uri="{FF2B5EF4-FFF2-40B4-BE49-F238E27FC236}">
                <a16:creationId xmlns:a16="http://schemas.microsoft.com/office/drawing/2014/main" id="{72C79674-1CED-40B6-BEB7-6325CE4A0498}"/>
              </a:ext>
            </a:extLst>
          </p:cNvPr>
          <p:cNvSpPr/>
          <p:nvPr/>
        </p:nvSpPr>
        <p:spPr>
          <a:xfrm>
            <a:off x="8662082" y="6067488"/>
            <a:ext cx="1196676" cy="49524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it-IT" sz="1400" dirty="0">
                <a:solidFill>
                  <a:schemeClr val="tx1"/>
                </a:solidFill>
              </a:rPr>
              <a:t>IN CORSO</a:t>
            </a:r>
          </a:p>
        </p:txBody>
      </p:sp>
      <p:graphicFrame>
        <p:nvGraphicFramePr>
          <p:cNvPr id="19" name="Tabella 18">
            <a:extLst>
              <a:ext uri="{FF2B5EF4-FFF2-40B4-BE49-F238E27FC236}">
                <a16:creationId xmlns:a16="http://schemas.microsoft.com/office/drawing/2014/main" id="{38715AEC-EA78-44BE-8FAE-FE1F7DC52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252049"/>
              </p:ext>
            </p:extLst>
          </p:nvPr>
        </p:nvGraphicFramePr>
        <p:xfrm>
          <a:off x="4885496" y="6117335"/>
          <a:ext cx="208280" cy="548641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729426206"/>
                    </a:ext>
                  </a:extLst>
                </a:gridCol>
              </a:tblGrid>
              <a:tr h="548641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mpd="sng">
                      <a:solidFill>
                        <a:srgbClr val="FFC000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90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263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-4244"/>
            <a:ext cx="12192000" cy="1343797"/>
            <a:chOff x="0" y="63511"/>
            <a:chExt cx="12192000" cy="1255374"/>
          </a:xfrm>
          <a:solidFill>
            <a:srgbClr val="C00000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ttangolo 11">
            <a:extLst>
              <a:ext uri="{FF2B5EF4-FFF2-40B4-BE49-F238E27FC236}">
                <a16:creationId xmlns:a16="http://schemas.microsoft.com/office/drawing/2014/main" id="{4FA7E985-20DA-4986-B7F4-6C5C76F6BB77}"/>
              </a:ext>
            </a:extLst>
          </p:cNvPr>
          <p:cNvSpPr/>
          <p:nvPr/>
        </p:nvSpPr>
        <p:spPr>
          <a:xfrm>
            <a:off x="2400505" y="261050"/>
            <a:ext cx="96064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M5 - INCLUSIONE E COESIONE</a:t>
            </a:r>
          </a:p>
          <a:p>
            <a:r>
              <a:rPr lang="it-IT" sz="2400" i="1" dirty="0">
                <a:solidFill>
                  <a:schemeClr val="bg1"/>
                </a:solidFill>
              </a:rPr>
              <a:t>C2 - INFRASTRUTTURE SOCIALI, FAMIGLIE, COMUNITÀ E TERZO SETTORE</a:t>
            </a:r>
          </a:p>
        </p:txBody>
      </p:sp>
      <p:sp>
        <p:nvSpPr>
          <p:cNvPr id="13" name="Segnaposto testo 16">
            <a:extLst>
              <a:ext uri="{FF2B5EF4-FFF2-40B4-BE49-F238E27FC236}">
                <a16:creationId xmlns:a16="http://schemas.microsoft.com/office/drawing/2014/main" id="{8A70CD6D-879F-4266-98B1-19AA0108E7B2}"/>
              </a:ext>
            </a:extLst>
          </p:cNvPr>
          <p:cNvSpPr txBox="1">
            <a:spLocks/>
          </p:cNvSpPr>
          <p:nvPr/>
        </p:nvSpPr>
        <p:spPr>
          <a:xfrm>
            <a:off x="83126" y="1349940"/>
            <a:ext cx="11950971" cy="84023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it-IT" sz="1800" dirty="0"/>
              <a:t>Avviso pubblico n. 1/2022 per la presentazione di proposte di intervento da finanziare nell’ambito del PNRR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1800" dirty="0"/>
              <a:t>Missione 5 - Componente 2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1800" dirty="0"/>
              <a:t>Investimento. 1.2 "Percorsi di autonomia per persone con disabilità"</a:t>
            </a:r>
          </a:p>
        </p:txBody>
      </p:sp>
      <p:sp>
        <p:nvSpPr>
          <p:cNvPr id="14" name="Segnaposto contenuto 17">
            <a:extLst>
              <a:ext uri="{FF2B5EF4-FFF2-40B4-BE49-F238E27FC236}">
                <a16:creationId xmlns:a16="http://schemas.microsoft.com/office/drawing/2014/main" id="{6CC1903E-D256-478C-BA66-50F95BE1BD5A}"/>
              </a:ext>
            </a:extLst>
          </p:cNvPr>
          <p:cNvSpPr txBox="1">
            <a:spLocks/>
          </p:cNvSpPr>
          <p:nvPr/>
        </p:nvSpPr>
        <p:spPr>
          <a:xfrm>
            <a:off x="341786" y="2360221"/>
            <a:ext cx="5888678" cy="296164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PROGETTO: </a:t>
            </a:r>
            <a:r>
              <a:rPr lang="it-IT" sz="1600" dirty="0"/>
              <a:t>Percorsi di autonomia per persone disabili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CONTRIBUTO ASSEGNATO: </a:t>
            </a:r>
            <a:r>
              <a:rPr lang="it-IT" sz="1600" dirty="0"/>
              <a:t>715.000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Data approvazione: 11 novembre 2022 </a:t>
            </a:r>
            <a:r>
              <a:rPr lang="it-IT" sz="1600" dirty="0"/>
              <a:t>Decreto del Ministero del Lavoro e Politiche Sociali n. 320)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RUOLO DEL COMUNE DI MONZA:  </a:t>
            </a:r>
            <a:r>
              <a:rPr lang="it-IT" sz="1600" dirty="0"/>
              <a:t>Soggetto beneficiario e attuatore di I livello. </a:t>
            </a:r>
            <a:r>
              <a:rPr lang="it-IT" sz="1600" dirty="0" smtClean="0"/>
              <a:t>Soggetto attuatore </a:t>
            </a:r>
            <a:r>
              <a:rPr lang="it-IT" sz="1600" dirty="0"/>
              <a:t>di II livello: </a:t>
            </a:r>
            <a:r>
              <a:rPr lang="it-IT" sz="1600" dirty="0" err="1" smtClean="0"/>
              <a:t>Uroburo</a:t>
            </a:r>
            <a:endParaRPr lang="it-IT" sz="16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 smtClean="0"/>
              <a:t>SETTORE </a:t>
            </a:r>
            <a:r>
              <a:rPr lang="it-IT" sz="1600" b="1" dirty="0"/>
              <a:t>UFFICIO REFERENTE: </a:t>
            </a:r>
            <a:r>
              <a:rPr lang="it-IT" sz="1600" dirty="0"/>
              <a:t>Servizi Sociali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PERIODO DI ATTUAZIONE: </a:t>
            </a:r>
            <a:r>
              <a:rPr lang="it-IT" sz="1600" dirty="0"/>
              <a:t>2022 – 2026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LUOGO: </a:t>
            </a:r>
            <a:r>
              <a:rPr lang="it-IT" sz="1600" dirty="0"/>
              <a:t>Monza. Quartiere Cederna – via Cederna; Quartiere San Giuseppe San Carlo – via Silva</a:t>
            </a:r>
          </a:p>
        </p:txBody>
      </p:sp>
      <p:sp>
        <p:nvSpPr>
          <p:cNvPr id="15" name="Segnaposto contenuto 19">
            <a:extLst>
              <a:ext uri="{FF2B5EF4-FFF2-40B4-BE49-F238E27FC236}">
                <a16:creationId xmlns:a16="http://schemas.microsoft.com/office/drawing/2014/main" id="{14B65FBF-FF7B-42A3-95E0-EE957A7D24DC}"/>
              </a:ext>
            </a:extLst>
          </p:cNvPr>
          <p:cNvSpPr txBox="1">
            <a:spLocks/>
          </p:cNvSpPr>
          <p:nvPr/>
        </p:nvSpPr>
        <p:spPr>
          <a:xfrm>
            <a:off x="6687659" y="2534081"/>
            <a:ext cx="4791167" cy="167738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OBIETTIVO GENERALE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Sviluppare percorsi di autonomia per persone con disabilità.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400" b="1" dirty="0"/>
              <a:t>ATTIVITA’ DA REALIZZARE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Percorsi di avviamento all'autonomia abitativa e lavorativa di persone con disabilità anche attraverso ristrutturazione/adeguamento di unità abitative presso immobile di via Cederna e Centro Diurno Disabili di via Silva.</a:t>
            </a:r>
          </a:p>
        </p:txBody>
      </p:sp>
      <p:graphicFrame>
        <p:nvGraphicFramePr>
          <p:cNvPr id="17" name="Tabella 16">
            <a:extLst>
              <a:ext uri="{FF2B5EF4-FFF2-40B4-BE49-F238E27FC236}">
                <a16:creationId xmlns:a16="http://schemas.microsoft.com/office/drawing/2014/main" id="{D54BBFAF-0C0B-4F03-B927-9B42F8EECD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628781"/>
              </p:ext>
            </p:extLst>
          </p:nvPr>
        </p:nvGraphicFramePr>
        <p:xfrm>
          <a:off x="227828" y="5905903"/>
          <a:ext cx="5404397" cy="596808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378952">
                  <a:extLst>
                    <a:ext uri="{9D8B030D-6E8A-4147-A177-3AD203B41FA5}">
                      <a16:colId xmlns:a16="http://schemas.microsoft.com/office/drawing/2014/main" val="1198700899"/>
                    </a:ext>
                  </a:extLst>
                </a:gridCol>
                <a:gridCol w="646096">
                  <a:extLst>
                    <a:ext uri="{9D8B030D-6E8A-4147-A177-3AD203B41FA5}">
                      <a16:colId xmlns:a16="http://schemas.microsoft.com/office/drawing/2014/main" val="1525430940"/>
                    </a:ext>
                  </a:extLst>
                </a:gridCol>
                <a:gridCol w="823794">
                  <a:extLst>
                    <a:ext uri="{9D8B030D-6E8A-4147-A177-3AD203B41FA5}">
                      <a16:colId xmlns:a16="http://schemas.microsoft.com/office/drawing/2014/main" val="3566615789"/>
                    </a:ext>
                  </a:extLst>
                </a:gridCol>
                <a:gridCol w="823794">
                  <a:extLst>
                    <a:ext uri="{9D8B030D-6E8A-4147-A177-3AD203B41FA5}">
                      <a16:colId xmlns:a16="http://schemas.microsoft.com/office/drawing/2014/main" val="2152510438"/>
                    </a:ext>
                  </a:extLst>
                </a:gridCol>
                <a:gridCol w="943816">
                  <a:extLst>
                    <a:ext uri="{9D8B030D-6E8A-4147-A177-3AD203B41FA5}">
                      <a16:colId xmlns:a16="http://schemas.microsoft.com/office/drawing/2014/main" val="439133370"/>
                    </a:ext>
                  </a:extLst>
                </a:gridCol>
                <a:gridCol w="224470">
                  <a:extLst>
                    <a:ext uri="{9D8B030D-6E8A-4147-A177-3AD203B41FA5}">
                      <a16:colId xmlns:a16="http://schemas.microsoft.com/office/drawing/2014/main" val="1939751838"/>
                    </a:ext>
                  </a:extLst>
                </a:gridCol>
                <a:gridCol w="563475">
                  <a:extLst>
                    <a:ext uri="{9D8B030D-6E8A-4147-A177-3AD203B41FA5}">
                      <a16:colId xmlns:a16="http://schemas.microsoft.com/office/drawing/2014/main" val="1021793693"/>
                    </a:ext>
                  </a:extLst>
                </a:gridCol>
              </a:tblGrid>
              <a:tr h="186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effectLst/>
                        </a:rPr>
                        <a:t> Attività</a:t>
                      </a:r>
                      <a:endParaRPr lang="it-IT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it-IT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it-IT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2026</a:t>
                      </a:r>
                    </a:p>
                  </a:txBody>
                  <a:tcPr marL="0" marR="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579391"/>
                  </a:ext>
                </a:extLst>
              </a:tr>
              <a:tr h="4104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Esecuzione e completamento attività</a:t>
                      </a:r>
                    </a:p>
                  </a:txBody>
                  <a:tcPr marL="3600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3600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2828711"/>
                  </a:ext>
                </a:extLst>
              </a:tr>
            </a:tbl>
          </a:graphicData>
        </a:graphic>
      </p:graphicFrame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88E5CED7-D940-450B-8487-8B2A6B4FAB33}"/>
              </a:ext>
            </a:extLst>
          </p:cNvPr>
          <p:cNvSpPr txBox="1"/>
          <p:nvPr/>
        </p:nvSpPr>
        <p:spPr>
          <a:xfrm>
            <a:off x="227828" y="5508060"/>
            <a:ext cx="61165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dirty="0"/>
              <a:t>CRONOPROGRAMMA </a:t>
            </a:r>
            <a:endParaRPr lang="it-IT" dirty="0"/>
          </a:p>
        </p:txBody>
      </p:sp>
      <p:sp>
        <p:nvSpPr>
          <p:cNvPr id="18" name="Pergamena 2 18">
            <a:extLst>
              <a:ext uri="{FF2B5EF4-FFF2-40B4-BE49-F238E27FC236}">
                <a16:creationId xmlns:a16="http://schemas.microsoft.com/office/drawing/2014/main" id="{965B882A-4143-41CA-BA1E-7B8EA6781200}"/>
              </a:ext>
            </a:extLst>
          </p:cNvPr>
          <p:cNvSpPr/>
          <p:nvPr/>
        </p:nvSpPr>
        <p:spPr>
          <a:xfrm>
            <a:off x="8576344" y="5321868"/>
            <a:ext cx="1196676" cy="49524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it-IT" sz="1400" dirty="0">
                <a:solidFill>
                  <a:schemeClr val="tx1"/>
                </a:solidFill>
              </a:rPr>
              <a:t>IN CORSO</a:t>
            </a:r>
          </a:p>
        </p:txBody>
      </p:sp>
    </p:spTree>
    <p:extLst>
      <p:ext uri="{BB962C8B-B14F-4D97-AF65-F5344CB8AC3E}">
        <p14:creationId xmlns:p14="http://schemas.microsoft.com/office/powerpoint/2010/main" val="1541621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>
            <a:extLst>
              <a:ext uri="{FF2B5EF4-FFF2-40B4-BE49-F238E27FC236}">
                <a16:creationId xmlns:a16="http://schemas.microsoft.com/office/drawing/2014/main" id="{C9EAC1D6-F905-4FF6-AAA0-3ED108978A0E}"/>
              </a:ext>
            </a:extLst>
          </p:cNvPr>
          <p:cNvGrpSpPr/>
          <p:nvPr/>
        </p:nvGrpSpPr>
        <p:grpSpPr>
          <a:xfrm>
            <a:off x="0" y="-4244"/>
            <a:ext cx="12192000" cy="1343797"/>
            <a:chOff x="0" y="63511"/>
            <a:chExt cx="12192000" cy="1255374"/>
          </a:xfrm>
          <a:solidFill>
            <a:srgbClr val="C00000"/>
          </a:solidFill>
        </p:grpSpPr>
        <p:pic>
          <p:nvPicPr>
            <p:cNvPr id="3" name="Immagine 2">
              <a:extLst>
                <a:ext uri="{FF2B5EF4-FFF2-40B4-BE49-F238E27FC236}">
                  <a16:creationId xmlns:a16="http://schemas.microsoft.com/office/drawing/2014/main" id="{B3692FC5-5138-4EB9-9AB4-249B433A07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id="{9E433680-2731-4403-8EAD-8DF19E29F01D}"/>
                </a:ext>
              </a:extLst>
            </p:cNvPr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>
              <a:extLst>
                <a:ext uri="{FF2B5EF4-FFF2-40B4-BE49-F238E27FC236}">
                  <a16:creationId xmlns:a16="http://schemas.microsoft.com/office/drawing/2014/main" id="{88611754-80E0-4D58-B16B-76BBCE2E35F8}"/>
                </a:ext>
              </a:extLst>
            </p:cNvPr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Segnaposto contenuto 17">
            <a:extLst>
              <a:ext uri="{FF2B5EF4-FFF2-40B4-BE49-F238E27FC236}">
                <a16:creationId xmlns:a16="http://schemas.microsoft.com/office/drawing/2014/main" id="{263D2729-2372-48AF-B963-37624E57BBA2}"/>
              </a:ext>
            </a:extLst>
          </p:cNvPr>
          <p:cNvSpPr txBox="1">
            <a:spLocks/>
          </p:cNvSpPr>
          <p:nvPr/>
        </p:nvSpPr>
        <p:spPr>
          <a:xfrm>
            <a:off x="344962" y="2287553"/>
            <a:ext cx="6280140" cy="301467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PROGETTO: </a:t>
            </a:r>
            <a:r>
              <a:rPr lang="it-IT" sz="1600" dirty="0"/>
              <a:t>Housing first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CONTRIBUTO ASSEGNATO: </a:t>
            </a:r>
            <a:r>
              <a:rPr lang="it-IT" sz="1600" dirty="0"/>
              <a:t>710.000 €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Data approvazione: 15 maggio 2023</a:t>
            </a:r>
            <a:r>
              <a:rPr lang="it-IT" sz="1600" dirty="0"/>
              <a:t> (Decreto del Ministero del Lavoro e delle Politiche Sociali n. 158)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RUOLO DEL COMUNE DI MONZA:  </a:t>
            </a:r>
            <a:r>
              <a:rPr lang="it-IT" sz="1600" dirty="0"/>
              <a:t>Soggetto beneficiario e attuatore </a:t>
            </a:r>
            <a:r>
              <a:rPr lang="it-IT" sz="1600" b="1" dirty="0" smtClean="0"/>
              <a:t>SETTORE </a:t>
            </a:r>
            <a:r>
              <a:rPr lang="it-IT" sz="1600" b="1" dirty="0"/>
              <a:t>UFFICIO REFERENTE: </a:t>
            </a:r>
            <a:r>
              <a:rPr lang="it-IT" sz="1600" dirty="0"/>
              <a:t>Servizi Sociali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PERIODO DI ATTUAZIONE: </a:t>
            </a:r>
            <a:r>
              <a:rPr lang="it-IT" sz="1600" dirty="0"/>
              <a:t>2024 - 2026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LUOGO: </a:t>
            </a:r>
            <a:r>
              <a:rPr lang="it-IT" sz="1600" dirty="0"/>
              <a:t>Monza – Via Pisacane</a:t>
            </a:r>
          </a:p>
        </p:txBody>
      </p:sp>
      <p:sp>
        <p:nvSpPr>
          <p:cNvPr id="7" name="Segnaposto contenuto 19">
            <a:extLst>
              <a:ext uri="{FF2B5EF4-FFF2-40B4-BE49-F238E27FC236}">
                <a16:creationId xmlns:a16="http://schemas.microsoft.com/office/drawing/2014/main" id="{F50191F1-AB7C-4AC7-B77C-557C0F482DC6}"/>
              </a:ext>
            </a:extLst>
          </p:cNvPr>
          <p:cNvSpPr txBox="1">
            <a:spLocks/>
          </p:cNvSpPr>
          <p:nvPr/>
        </p:nvSpPr>
        <p:spPr>
          <a:xfrm>
            <a:off x="7203723" y="2305646"/>
            <a:ext cx="4703548" cy="248683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400" b="1" dirty="0"/>
              <a:t>OBIETTIVO GENERALE</a:t>
            </a:r>
            <a:endParaRPr lang="it-IT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L’obiettivo principale è dare un alloggio temporaneo a donne vittime di maltrattamento e giovani neomaggiorenni, accompagnandoli nella ricerca di un’autonomia lavorativa e abitativa. </a:t>
            </a:r>
            <a:endParaRPr lang="it-IT" sz="1400" b="1" dirty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b="1" dirty="0"/>
              <a:t>ATTIVITA’ DA REALIZZARE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Realizzazione di alloggi/strutture di accoglienza finalizzati al reinserimento e all’autonomia (housing led, housing first, housing temporaneo), sviluppo di un sistema di presa in carico anche attraverso équipe multiprofessionali e lavoro di comunità.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81C9915-CC85-4217-874D-2426E32E9120}"/>
              </a:ext>
            </a:extLst>
          </p:cNvPr>
          <p:cNvSpPr txBox="1"/>
          <p:nvPr/>
        </p:nvSpPr>
        <p:spPr>
          <a:xfrm>
            <a:off x="176286" y="5654255"/>
            <a:ext cx="61165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dirty="0"/>
              <a:t>CRONOPROGRAMMA </a:t>
            </a:r>
            <a:endParaRPr lang="it-IT" dirty="0"/>
          </a:p>
        </p:txBody>
      </p:sp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7D117657-FE0B-4815-93DE-6773B9A22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836687"/>
              </p:ext>
            </p:extLst>
          </p:nvPr>
        </p:nvGraphicFramePr>
        <p:xfrm>
          <a:off x="258582" y="6023587"/>
          <a:ext cx="4542018" cy="634485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434147">
                  <a:extLst>
                    <a:ext uri="{9D8B030D-6E8A-4147-A177-3AD203B41FA5}">
                      <a16:colId xmlns:a16="http://schemas.microsoft.com/office/drawing/2014/main" val="1198700899"/>
                    </a:ext>
                  </a:extLst>
                </a:gridCol>
                <a:gridCol w="172647">
                  <a:extLst>
                    <a:ext uri="{9D8B030D-6E8A-4147-A177-3AD203B41FA5}">
                      <a16:colId xmlns:a16="http://schemas.microsoft.com/office/drawing/2014/main" val="1525430940"/>
                    </a:ext>
                  </a:extLst>
                </a:gridCol>
                <a:gridCol w="886968">
                  <a:extLst>
                    <a:ext uri="{9D8B030D-6E8A-4147-A177-3AD203B41FA5}">
                      <a16:colId xmlns:a16="http://schemas.microsoft.com/office/drawing/2014/main" val="4290446830"/>
                    </a:ext>
                  </a:extLst>
                </a:gridCol>
                <a:gridCol w="1078992">
                  <a:extLst>
                    <a:ext uri="{9D8B030D-6E8A-4147-A177-3AD203B41FA5}">
                      <a16:colId xmlns:a16="http://schemas.microsoft.com/office/drawing/2014/main" val="3566615789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2152510438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3414402587"/>
                    </a:ext>
                  </a:extLst>
                </a:gridCol>
              </a:tblGrid>
              <a:tr h="2568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effectLst/>
                        </a:rPr>
                        <a:t> Attività</a:t>
                      </a:r>
                      <a:endParaRPr lang="it-IT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it-IT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it-IT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2026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579391"/>
                  </a:ext>
                </a:extLst>
              </a:tr>
              <a:tr h="3775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Esecuzione e completamento attività</a:t>
                      </a:r>
                    </a:p>
                  </a:txBody>
                  <a:tcPr marL="3600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68580" marT="0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68580" marT="0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36000" marR="68580" marT="0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36000" marR="68580" marT="0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828711"/>
                  </a:ext>
                </a:extLst>
              </a:tr>
            </a:tbl>
          </a:graphicData>
        </a:graphic>
      </p:graphicFrame>
      <p:sp>
        <p:nvSpPr>
          <p:cNvPr id="10" name="Rettangolo 9">
            <a:extLst>
              <a:ext uri="{FF2B5EF4-FFF2-40B4-BE49-F238E27FC236}">
                <a16:creationId xmlns:a16="http://schemas.microsoft.com/office/drawing/2014/main" id="{259C45D8-15FB-48F6-AE67-64473ECE0AF9}"/>
              </a:ext>
            </a:extLst>
          </p:cNvPr>
          <p:cNvSpPr/>
          <p:nvPr/>
        </p:nvSpPr>
        <p:spPr>
          <a:xfrm>
            <a:off x="2400505" y="261050"/>
            <a:ext cx="96064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M5 - INCLUSIONE E COESIONE</a:t>
            </a:r>
          </a:p>
          <a:p>
            <a:r>
              <a:rPr lang="it-IT" sz="2400" i="1" dirty="0">
                <a:solidFill>
                  <a:schemeClr val="bg1"/>
                </a:solidFill>
              </a:rPr>
              <a:t>C2 - INFRASTRUTTURE SOCIALI, FAMIGLIE, COMUNITÀ E TERZO SETTORE</a:t>
            </a:r>
          </a:p>
        </p:txBody>
      </p:sp>
      <p:sp>
        <p:nvSpPr>
          <p:cNvPr id="12" name="Pergamena 2 18">
            <a:extLst>
              <a:ext uri="{FF2B5EF4-FFF2-40B4-BE49-F238E27FC236}">
                <a16:creationId xmlns:a16="http://schemas.microsoft.com/office/drawing/2014/main" id="{DB42195C-5AAD-4AA6-80B4-BB0C8725067D}"/>
              </a:ext>
            </a:extLst>
          </p:cNvPr>
          <p:cNvSpPr/>
          <p:nvPr/>
        </p:nvSpPr>
        <p:spPr>
          <a:xfrm>
            <a:off x="8957159" y="5852469"/>
            <a:ext cx="1196676" cy="49524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it-IT" sz="1400" dirty="0">
                <a:solidFill>
                  <a:schemeClr val="tx1"/>
                </a:solidFill>
              </a:rPr>
              <a:t>IN CORSO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4585B5C-D8DC-4675-9355-19161B7737A9}"/>
              </a:ext>
            </a:extLst>
          </p:cNvPr>
          <p:cNvSpPr txBox="1"/>
          <p:nvPr/>
        </p:nvSpPr>
        <p:spPr>
          <a:xfrm>
            <a:off x="460806" y="1357341"/>
            <a:ext cx="1127038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it-IT" sz="1800" dirty="0"/>
              <a:t>Avviso pubblico n. 1/2022 per la presentazione di proposte di intervento da finanziare nell’ambito del PNRR</a:t>
            </a:r>
          </a:p>
          <a:p>
            <a:pPr algn="ctr">
              <a:spcBef>
                <a:spcPts val="0"/>
              </a:spcBef>
            </a:pPr>
            <a:r>
              <a:rPr lang="it-IT" sz="1800" dirty="0"/>
              <a:t>Missione 5 - Componente 2 - Investimento. 1.3 "Housing temporaneo e Stazioni di posta per le persone senza dimora"</a:t>
            </a:r>
          </a:p>
          <a:p>
            <a:pPr algn="ctr">
              <a:spcBef>
                <a:spcPts val="0"/>
              </a:spcBef>
            </a:pPr>
            <a:r>
              <a:rPr lang="it-IT" sz="1800" dirty="0"/>
              <a:t>Linea 1.3.1. </a:t>
            </a:r>
            <a:r>
              <a:rPr lang="it-IT" dirty="0"/>
              <a:t>"Housing temporaneo"</a:t>
            </a:r>
          </a:p>
        </p:txBody>
      </p:sp>
    </p:spTree>
    <p:extLst>
      <p:ext uri="{BB962C8B-B14F-4D97-AF65-F5344CB8AC3E}">
        <p14:creationId xmlns:p14="http://schemas.microsoft.com/office/powerpoint/2010/main" val="2797678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-4244"/>
            <a:ext cx="12192000" cy="1343797"/>
            <a:chOff x="0" y="63511"/>
            <a:chExt cx="12192000" cy="1255374"/>
          </a:xfrm>
          <a:solidFill>
            <a:srgbClr val="C00000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Rettangolo 5">
            <a:extLst>
              <a:ext uri="{FF2B5EF4-FFF2-40B4-BE49-F238E27FC236}">
                <a16:creationId xmlns:a16="http://schemas.microsoft.com/office/drawing/2014/main" id="{B896B3C3-A1DC-45DE-AB4B-EBCCB5FB821F}"/>
              </a:ext>
            </a:extLst>
          </p:cNvPr>
          <p:cNvSpPr/>
          <p:nvPr/>
        </p:nvSpPr>
        <p:spPr>
          <a:xfrm>
            <a:off x="2400505" y="261050"/>
            <a:ext cx="96064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M5 - INCLUSIONE E COESIONE</a:t>
            </a:r>
          </a:p>
          <a:p>
            <a:r>
              <a:rPr lang="it-IT" sz="2400" i="1" dirty="0">
                <a:solidFill>
                  <a:schemeClr val="bg1"/>
                </a:solidFill>
              </a:rPr>
              <a:t>C2 - INFRASTRUTTURE SOCIALI, FAMIGLIE, COMUNITÀ E TERZO SETTORE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402EDC5-969C-417F-A34D-2C3EFF12AAF8}"/>
              </a:ext>
            </a:extLst>
          </p:cNvPr>
          <p:cNvSpPr txBox="1"/>
          <p:nvPr/>
        </p:nvSpPr>
        <p:spPr>
          <a:xfrm>
            <a:off x="344963" y="1505430"/>
            <a:ext cx="1127038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it-IT" sz="1800" dirty="0"/>
              <a:t>Avviso pubblico n. 1/2022 per la presentazione di proposte di intervento da finanziare nell’ambito del PNRR</a:t>
            </a:r>
          </a:p>
          <a:p>
            <a:pPr algn="ctr">
              <a:spcBef>
                <a:spcPts val="0"/>
              </a:spcBef>
            </a:pPr>
            <a:r>
              <a:rPr lang="it-IT" sz="1800" dirty="0"/>
              <a:t>Missione 5 - Componente 2 - Investimento. 1.3 "Housing temporaneo e Stazioni di posta per le persone senza dimora"</a:t>
            </a:r>
          </a:p>
          <a:p>
            <a:pPr algn="ctr">
              <a:spcBef>
                <a:spcPts val="0"/>
              </a:spcBef>
            </a:pPr>
            <a:r>
              <a:rPr lang="it-IT" sz="1800" dirty="0"/>
              <a:t>Linea 1.3.2. "Stazioni di posta (Centri servizi)"</a:t>
            </a:r>
            <a:endParaRPr lang="it-IT" sz="1400" dirty="0"/>
          </a:p>
        </p:txBody>
      </p:sp>
      <p:sp>
        <p:nvSpPr>
          <p:cNvPr id="9" name="Segnaposto contenuto 17">
            <a:extLst>
              <a:ext uri="{FF2B5EF4-FFF2-40B4-BE49-F238E27FC236}">
                <a16:creationId xmlns:a16="http://schemas.microsoft.com/office/drawing/2014/main" id="{9745556D-17B8-49B7-BA82-0565B7F2F0F4}"/>
              </a:ext>
            </a:extLst>
          </p:cNvPr>
          <p:cNvSpPr txBox="1">
            <a:spLocks/>
          </p:cNvSpPr>
          <p:nvPr/>
        </p:nvSpPr>
        <p:spPr>
          <a:xfrm>
            <a:off x="275486" y="2494914"/>
            <a:ext cx="6280140" cy="301467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PROGETTO: </a:t>
            </a:r>
            <a:r>
              <a:rPr lang="it-IT" sz="1600" dirty="0"/>
              <a:t>Stazioni di posta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CONTRIBUTO ASSEGNATO: </a:t>
            </a:r>
            <a:r>
              <a:rPr lang="it-IT" sz="1600" dirty="0" smtClean="0"/>
              <a:t>1.090.000 </a:t>
            </a:r>
            <a:r>
              <a:rPr lang="it-IT" sz="1600" dirty="0"/>
              <a:t>€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Data approvazione: 11 novembre 2022 (</a:t>
            </a:r>
            <a:r>
              <a:rPr lang="it-IT" sz="1600" dirty="0"/>
              <a:t>Decreto del Ministero del Lavoro e Politiche Sociali n. 320)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RUOLO DEL COMUNE DI MONZA:  </a:t>
            </a:r>
            <a:r>
              <a:rPr lang="it-IT" sz="1600" dirty="0"/>
              <a:t>Capofila dell’Ambito Territoriale di Monza (Comuni di Monza, Brugherio e Villasanta)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SETTORE UFFICIO REFERENTE: </a:t>
            </a:r>
            <a:r>
              <a:rPr lang="it-IT" sz="1600" dirty="0"/>
              <a:t>Servizi Sociali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PERIODO DI ATTUAZIONE: </a:t>
            </a:r>
            <a:r>
              <a:rPr lang="it-IT" sz="1600" dirty="0"/>
              <a:t>2022 - 2026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LUOGO: </a:t>
            </a:r>
            <a:r>
              <a:rPr lang="it-IT" sz="1600" dirty="0"/>
              <a:t>Monza - Quartiere San Carlo San Giuseppe - Via Borgazzi, 37</a:t>
            </a:r>
          </a:p>
        </p:txBody>
      </p:sp>
      <p:sp>
        <p:nvSpPr>
          <p:cNvPr id="10" name="Segnaposto contenuto 19">
            <a:extLst>
              <a:ext uri="{FF2B5EF4-FFF2-40B4-BE49-F238E27FC236}">
                <a16:creationId xmlns:a16="http://schemas.microsoft.com/office/drawing/2014/main" id="{91DB1A08-FE8E-4E7E-9B6C-E3A203660BB1}"/>
              </a:ext>
            </a:extLst>
          </p:cNvPr>
          <p:cNvSpPr txBox="1">
            <a:spLocks/>
          </p:cNvSpPr>
          <p:nvPr/>
        </p:nvSpPr>
        <p:spPr>
          <a:xfrm>
            <a:off x="6937733" y="2494914"/>
            <a:ext cx="4394289" cy="253915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OBIETTIVO GENERALE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Contrastare la povertà attraverso la creazione di punti di accesso e forniture di servizi diffusi nel territorio ben riconoscibili dalle persone in condizione di bisogno.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400" b="1" dirty="0"/>
              <a:t>ATTIVITA’ DA REALIZZARE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Potenziamento dello Spazio 37, implementazione del servizio tutela legale e residenza anagrafica e attivazione di un presidio per l'educazione alla salute, di un servizio di segretariato per l'accoglienza e l'orientamento delle persone e per l'integrazione lavorativa e di percorsi di formazione per il personale dipendente e volontario.</a:t>
            </a:r>
          </a:p>
        </p:txBody>
      </p:sp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7F566E3D-79F6-44A7-BA1D-A6CAC579E3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982070"/>
              </p:ext>
            </p:extLst>
          </p:nvPr>
        </p:nvGraphicFramePr>
        <p:xfrm>
          <a:off x="176286" y="6030469"/>
          <a:ext cx="5404397" cy="634485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378952">
                  <a:extLst>
                    <a:ext uri="{9D8B030D-6E8A-4147-A177-3AD203B41FA5}">
                      <a16:colId xmlns:a16="http://schemas.microsoft.com/office/drawing/2014/main" val="1198700899"/>
                    </a:ext>
                  </a:extLst>
                </a:gridCol>
                <a:gridCol w="646096">
                  <a:extLst>
                    <a:ext uri="{9D8B030D-6E8A-4147-A177-3AD203B41FA5}">
                      <a16:colId xmlns:a16="http://schemas.microsoft.com/office/drawing/2014/main" val="1525430940"/>
                    </a:ext>
                  </a:extLst>
                </a:gridCol>
                <a:gridCol w="823794">
                  <a:extLst>
                    <a:ext uri="{9D8B030D-6E8A-4147-A177-3AD203B41FA5}">
                      <a16:colId xmlns:a16="http://schemas.microsoft.com/office/drawing/2014/main" val="3566615789"/>
                    </a:ext>
                  </a:extLst>
                </a:gridCol>
                <a:gridCol w="823794">
                  <a:extLst>
                    <a:ext uri="{9D8B030D-6E8A-4147-A177-3AD203B41FA5}">
                      <a16:colId xmlns:a16="http://schemas.microsoft.com/office/drawing/2014/main" val="2152510438"/>
                    </a:ext>
                  </a:extLst>
                </a:gridCol>
                <a:gridCol w="943816">
                  <a:extLst>
                    <a:ext uri="{9D8B030D-6E8A-4147-A177-3AD203B41FA5}">
                      <a16:colId xmlns:a16="http://schemas.microsoft.com/office/drawing/2014/main" val="439133370"/>
                    </a:ext>
                  </a:extLst>
                </a:gridCol>
                <a:gridCol w="273038">
                  <a:extLst>
                    <a:ext uri="{9D8B030D-6E8A-4147-A177-3AD203B41FA5}">
                      <a16:colId xmlns:a16="http://schemas.microsoft.com/office/drawing/2014/main" val="1939751838"/>
                    </a:ext>
                  </a:extLst>
                </a:gridCol>
                <a:gridCol w="514907">
                  <a:extLst>
                    <a:ext uri="{9D8B030D-6E8A-4147-A177-3AD203B41FA5}">
                      <a16:colId xmlns:a16="http://schemas.microsoft.com/office/drawing/2014/main" val="361152020"/>
                    </a:ext>
                  </a:extLst>
                </a:gridCol>
              </a:tblGrid>
              <a:tr h="2568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effectLst/>
                        </a:rPr>
                        <a:t> Attività</a:t>
                      </a:r>
                      <a:endParaRPr lang="it-IT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it-IT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it-IT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2026</a:t>
                      </a:r>
                    </a:p>
                  </a:txBody>
                  <a:tcPr marL="0" marR="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1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31579391"/>
                  </a:ext>
                </a:extLst>
              </a:tr>
              <a:tr h="3775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Esecuzione e completamento attività</a:t>
                      </a:r>
                    </a:p>
                  </a:txBody>
                  <a:tcPr marL="3600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3600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68580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2828711"/>
                  </a:ext>
                </a:extLst>
              </a:tr>
            </a:tbl>
          </a:graphicData>
        </a:graphic>
      </p:graphicFrame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3347F6C-131D-4048-A664-F1065081FB2E}"/>
              </a:ext>
            </a:extLst>
          </p:cNvPr>
          <p:cNvSpPr txBox="1"/>
          <p:nvPr/>
        </p:nvSpPr>
        <p:spPr>
          <a:xfrm>
            <a:off x="176286" y="5654255"/>
            <a:ext cx="61165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dirty="0"/>
              <a:t>CRONOPROGRAMMA </a:t>
            </a:r>
            <a:endParaRPr lang="it-IT" dirty="0"/>
          </a:p>
        </p:txBody>
      </p:sp>
      <p:sp>
        <p:nvSpPr>
          <p:cNvPr id="13" name="Pergamena 2 18">
            <a:extLst>
              <a:ext uri="{FF2B5EF4-FFF2-40B4-BE49-F238E27FC236}">
                <a16:creationId xmlns:a16="http://schemas.microsoft.com/office/drawing/2014/main" id="{13667629-8DBC-49A6-98F3-D1DE40D967AF}"/>
              </a:ext>
            </a:extLst>
          </p:cNvPr>
          <p:cNvSpPr/>
          <p:nvPr/>
        </p:nvSpPr>
        <p:spPr>
          <a:xfrm>
            <a:off x="8691924" y="5509593"/>
            <a:ext cx="1196676" cy="49524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it-IT" sz="1400" dirty="0">
                <a:solidFill>
                  <a:schemeClr val="tx1"/>
                </a:solidFill>
              </a:rPr>
              <a:t>IN CORSO</a:t>
            </a:r>
          </a:p>
        </p:txBody>
      </p:sp>
    </p:spTree>
    <p:extLst>
      <p:ext uri="{BB962C8B-B14F-4D97-AF65-F5344CB8AC3E}">
        <p14:creationId xmlns:p14="http://schemas.microsoft.com/office/powerpoint/2010/main" val="2252689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o 5"/>
          <p:cNvGrpSpPr/>
          <p:nvPr/>
        </p:nvGrpSpPr>
        <p:grpSpPr>
          <a:xfrm>
            <a:off x="0" y="0"/>
            <a:ext cx="12192000" cy="1343797"/>
            <a:chOff x="0" y="63511"/>
            <a:chExt cx="12192000" cy="1255374"/>
          </a:xfrm>
          <a:solidFill>
            <a:schemeClr val="accent1">
              <a:lumMod val="75000"/>
            </a:schemeClr>
          </a:solidFill>
        </p:grpSpPr>
        <p:pic>
          <p:nvPicPr>
            <p:cNvPr id="7" name="Immagin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8" name="Rettangolo 7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9" name="Connettore diritto 8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2C3FCAC-3790-4C73-9347-6ECE9B6BEB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9748023"/>
              </p:ext>
            </p:extLst>
          </p:nvPr>
        </p:nvGraphicFramePr>
        <p:xfrm>
          <a:off x="6729191" y="2212754"/>
          <a:ext cx="5129175" cy="3960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A9E5359D-1CA1-4F95-9F0D-0B2977C4A03F}"/>
              </a:ext>
            </a:extLst>
          </p:cNvPr>
          <p:cNvSpPr txBox="1"/>
          <p:nvPr/>
        </p:nvSpPr>
        <p:spPr>
          <a:xfrm>
            <a:off x="5577261" y="2367504"/>
            <a:ext cx="1080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 PROGETTI</a:t>
            </a:r>
          </a:p>
        </p:txBody>
      </p:sp>
      <p:graphicFrame>
        <p:nvGraphicFramePr>
          <p:cNvPr id="13" name="Tabella 13">
            <a:extLst>
              <a:ext uri="{FF2B5EF4-FFF2-40B4-BE49-F238E27FC236}">
                <a16:creationId xmlns:a16="http://schemas.microsoft.com/office/drawing/2014/main" id="{BE9096E8-9E34-44D6-8BBE-94E5EE52CE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180394"/>
              </p:ext>
            </p:extLst>
          </p:nvPr>
        </p:nvGraphicFramePr>
        <p:xfrm>
          <a:off x="88777" y="1875179"/>
          <a:ext cx="4857061" cy="4375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7061">
                  <a:extLst>
                    <a:ext uri="{9D8B030D-6E8A-4147-A177-3AD203B41FA5}">
                      <a16:colId xmlns:a16="http://schemas.microsoft.com/office/drawing/2014/main" val="3648790925"/>
                    </a:ext>
                  </a:extLst>
                </a:gridCol>
              </a:tblGrid>
              <a:tr h="117873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it-IT" sz="16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  <a:cs typeface="Arial"/>
                        </a:rPr>
                        <a:t>MISSIONE 1 (M1C1)</a:t>
                      </a:r>
                      <a:r>
                        <a:rPr lang="it-IT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cs typeface="Arial"/>
                        </a:rPr>
                        <a:t>: DIGITALIZZAZIONE, INNOVAZIONE, SICURTEZZA NELLA PA</a:t>
                      </a:r>
                    </a:p>
                    <a:p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Promuove la trasformazione digitale del Paese, sostiene l’innovazione del sistema produttivo</a:t>
                      </a:r>
                    </a:p>
                  </a:txBody>
                  <a:tcPr>
                    <a:solidFill>
                      <a:srgbClr val="D4E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522965"/>
                  </a:ext>
                </a:extLst>
              </a:tr>
              <a:tr h="674703">
                <a:tc>
                  <a:txBody>
                    <a:bodyPr/>
                    <a:lstStyle/>
                    <a:p>
                      <a:r>
                        <a:rPr lang="it-IT" sz="1600" b="1" u="sng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Arial"/>
                        </a:rPr>
                        <a:t>MISSIONE 1 (M1C3)</a:t>
                      </a:r>
                      <a:r>
                        <a:rPr lang="it-IT" sz="1600" b="1" u="non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Arial"/>
                        </a:rPr>
                        <a:t>: </a:t>
                      </a:r>
                      <a:r>
                        <a:rPr lang="it-IT" sz="16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Arial"/>
                        </a:rPr>
                        <a:t>TURISMO E CULTURA</a:t>
                      </a:r>
                    </a:p>
                    <a:p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Investe nel turismo e nella cultura</a:t>
                      </a:r>
                    </a:p>
                  </a:txBody>
                  <a:tcPr>
                    <a:solidFill>
                      <a:srgbClr val="D4E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529364"/>
                  </a:ext>
                </a:extLst>
              </a:tr>
              <a:tr h="121152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it-IT" sz="1600" b="1" u="sng" dirty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Arial"/>
                        </a:rPr>
                        <a:t>MISSIONE 2 (M2)</a:t>
                      </a:r>
                      <a:r>
                        <a:rPr lang="it-IT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Arial"/>
                        </a:rPr>
                        <a:t>: RIVOLUZIONE VERDE E TRANSIZIONE ECOLOGICA</a:t>
                      </a:r>
                    </a:p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t-IT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igliora la sostenibilità e la resilienza del sistema economico, assicura una transizione ambientale equa e inclusiva</a:t>
                      </a:r>
                    </a:p>
                  </a:txBody>
                  <a:tcPr>
                    <a:solidFill>
                      <a:srgbClr val="C3DE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528653"/>
                  </a:ext>
                </a:extLst>
              </a:tr>
              <a:tr h="1211528">
                <a:tc>
                  <a:txBody>
                    <a:bodyPr/>
                    <a:lstStyle/>
                    <a:p>
                      <a:r>
                        <a:rPr lang="it-IT" sz="1600" b="1" u="sng" dirty="0">
                          <a:solidFill>
                            <a:srgbClr val="002060"/>
                          </a:solidFill>
                          <a:latin typeface="+mn-lt"/>
                          <a:cs typeface="Calibri"/>
                        </a:rPr>
                        <a:t>MISSIONE 5 (M5)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  <a:cs typeface="Calibri"/>
                        </a:rPr>
                        <a:t>: INCLUSIONE E COESIONE 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+mn-lt"/>
                        <a:cs typeface="Calibri"/>
                      </a:endParaRPr>
                    </a:p>
                    <a:p>
                      <a:r>
                        <a:rPr lang="it-IT" sz="1600" dirty="0">
                          <a:latin typeface="Arial"/>
                          <a:cs typeface="Arial"/>
                        </a:rPr>
                        <a:t>Facilita la partecipazione al mercato del lavoro, anche attraverso la formazione, rafforza le politiche attive del lavoro e favorisce l’inclusione sociale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074555"/>
                  </a:ext>
                </a:extLst>
              </a:tr>
            </a:tbl>
          </a:graphicData>
        </a:graphic>
      </p:graphicFrame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9A0092D-F8A5-4B1C-AAFB-A87BF9FC3286}"/>
              </a:ext>
            </a:extLst>
          </p:cNvPr>
          <p:cNvSpPr txBox="1"/>
          <p:nvPr/>
        </p:nvSpPr>
        <p:spPr>
          <a:xfrm>
            <a:off x="5577007" y="3785938"/>
            <a:ext cx="129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accent6">
                    <a:lumMod val="75000"/>
                  </a:schemeClr>
                </a:solidFill>
              </a:rPr>
              <a:t>3 PROGETTI 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4CEE861-4B63-4D92-947D-07310016A3DF}"/>
              </a:ext>
            </a:extLst>
          </p:cNvPr>
          <p:cNvSpPr txBox="1"/>
          <p:nvPr/>
        </p:nvSpPr>
        <p:spPr>
          <a:xfrm>
            <a:off x="5577007" y="4942969"/>
            <a:ext cx="1075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rgbClr val="002060"/>
                </a:solidFill>
              </a:rPr>
              <a:t>7 PROGETTI</a:t>
            </a:r>
          </a:p>
        </p:txBody>
      </p:sp>
      <p:sp>
        <p:nvSpPr>
          <p:cNvPr id="16" name="Freccia a destra 15">
            <a:extLst>
              <a:ext uri="{FF2B5EF4-FFF2-40B4-BE49-F238E27FC236}">
                <a16:creationId xmlns:a16="http://schemas.microsoft.com/office/drawing/2014/main" id="{6CA39CE3-DA7F-4350-A3C2-CA7D1EB39D9F}"/>
              </a:ext>
            </a:extLst>
          </p:cNvPr>
          <p:cNvSpPr/>
          <p:nvPr/>
        </p:nvSpPr>
        <p:spPr>
          <a:xfrm>
            <a:off x="5036793" y="2407122"/>
            <a:ext cx="478248" cy="1995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Freccia a destra 16">
            <a:extLst>
              <a:ext uri="{FF2B5EF4-FFF2-40B4-BE49-F238E27FC236}">
                <a16:creationId xmlns:a16="http://schemas.microsoft.com/office/drawing/2014/main" id="{FC72A5B2-C9C0-4255-BF1C-AC472738BD78}"/>
              </a:ext>
            </a:extLst>
          </p:cNvPr>
          <p:cNvSpPr/>
          <p:nvPr/>
        </p:nvSpPr>
        <p:spPr>
          <a:xfrm>
            <a:off x="5036793" y="3840051"/>
            <a:ext cx="478248" cy="199553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8" name="Freccia a destra 17">
            <a:extLst>
              <a:ext uri="{FF2B5EF4-FFF2-40B4-BE49-F238E27FC236}">
                <a16:creationId xmlns:a16="http://schemas.microsoft.com/office/drawing/2014/main" id="{19EAF038-8B7C-4507-BE62-7D96B2FA88CA}"/>
              </a:ext>
            </a:extLst>
          </p:cNvPr>
          <p:cNvSpPr/>
          <p:nvPr/>
        </p:nvSpPr>
        <p:spPr>
          <a:xfrm>
            <a:off x="5039372" y="4997082"/>
            <a:ext cx="478248" cy="199553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arrotondato 14">
            <a:extLst>
              <a:ext uri="{FF2B5EF4-FFF2-40B4-BE49-F238E27FC236}">
                <a16:creationId xmlns:a16="http://schemas.microsoft.com/office/drawing/2014/main" id="{1A7C2333-C878-4A80-8730-3D9622189809}"/>
              </a:ext>
            </a:extLst>
          </p:cNvPr>
          <p:cNvSpPr/>
          <p:nvPr/>
        </p:nvSpPr>
        <p:spPr>
          <a:xfrm>
            <a:off x="1158241" y="6367165"/>
            <a:ext cx="2855976" cy="36881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000" b="1" dirty="0">
              <a:solidFill>
                <a:schemeClr val="tx1"/>
              </a:solidFill>
            </a:endParaRPr>
          </a:p>
          <a:p>
            <a:r>
              <a:rPr lang="it-IT" sz="2000" dirty="0">
                <a:solidFill>
                  <a:schemeClr val="tx1"/>
                </a:solidFill>
              </a:rPr>
              <a:t>TOTALE: </a:t>
            </a:r>
            <a:r>
              <a:rPr lang="it-IT" sz="2000" b="1" dirty="0" smtClean="0">
                <a:solidFill>
                  <a:schemeClr val="tx1"/>
                </a:solidFill>
              </a:rPr>
              <a:t>40.947.770 </a:t>
            </a:r>
            <a:r>
              <a:rPr lang="it-IT" sz="2000" b="1" dirty="0">
                <a:solidFill>
                  <a:schemeClr val="tx1"/>
                </a:solidFill>
              </a:rPr>
              <a:t>€</a:t>
            </a:r>
            <a:r>
              <a:rPr lang="it-IT" sz="2000" dirty="0"/>
              <a:t> </a:t>
            </a:r>
            <a:endParaRPr lang="it-IT" sz="2000" b="1" dirty="0">
              <a:solidFill>
                <a:schemeClr val="tx1"/>
              </a:solidFill>
            </a:endParaRPr>
          </a:p>
          <a:p>
            <a:r>
              <a:rPr lang="it-IT" sz="2000" dirty="0">
                <a:solidFill>
                  <a:schemeClr val="tx1"/>
                </a:solidFill>
              </a:rPr>
              <a:t>TOTALE PROGETTI:</a:t>
            </a:r>
            <a:r>
              <a:rPr lang="it-IT" sz="2000" b="1" dirty="0">
                <a:solidFill>
                  <a:schemeClr val="tx1"/>
                </a:solidFill>
              </a:rPr>
              <a:t> 16</a:t>
            </a:r>
            <a:endParaRPr lang="it-IT" sz="200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21" name="Rettangolo 26">
            <a:extLst>
              <a:ext uri="{FF2B5EF4-FFF2-40B4-BE49-F238E27FC236}">
                <a16:creationId xmlns:a16="http://schemas.microsoft.com/office/drawing/2014/main" id="{BECCF44C-40B6-4102-9510-F271FC321DA2}"/>
              </a:ext>
            </a:extLst>
          </p:cNvPr>
          <p:cNvSpPr/>
          <p:nvPr/>
        </p:nvSpPr>
        <p:spPr>
          <a:xfrm>
            <a:off x="2578655" y="246777"/>
            <a:ext cx="9606437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b="1" dirty="0">
                <a:solidFill>
                  <a:schemeClr val="bg1"/>
                </a:solidFill>
              </a:rPr>
              <a:t>PIANO NAZIONALE DI RIPRESA E RESILIENZA</a:t>
            </a:r>
            <a:endParaRPr lang="it-IT" sz="2400" b="1" dirty="0">
              <a:solidFill>
                <a:schemeClr val="bg1"/>
              </a:solidFill>
              <a:ea typeface="Calibri"/>
              <a:cs typeface="Calibri"/>
            </a:endParaRPr>
          </a:p>
          <a:p>
            <a:r>
              <a:rPr lang="it-IT" sz="2400" i="1" dirty="0">
                <a:solidFill>
                  <a:schemeClr val="bg1"/>
                </a:solidFill>
              </a:rPr>
              <a:t>PROGETTI AMMESSI AL FINANZIAMENTO</a:t>
            </a:r>
            <a:endParaRPr lang="it-IT" sz="2400" i="1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19" name="Freccia a destra 18">
            <a:extLst>
              <a:ext uri="{FF2B5EF4-FFF2-40B4-BE49-F238E27FC236}">
                <a16:creationId xmlns:a16="http://schemas.microsoft.com/office/drawing/2014/main" id="{FA70380F-031C-4177-84F8-D297B7B03BDC}"/>
              </a:ext>
            </a:extLst>
          </p:cNvPr>
          <p:cNvSpPr/>
          <p:nvPr/>
        </p:nvSpPr>
        <p:spPr>
          <a:xfrm>
            <a:off x="5022425" y="3191653"/>
            <a:ext cx="478248" cy="2123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B267054B-98F2-46E7-BB60-BA11F6F7CF55}"/>
              </a:ext>
            </a:extLst>
          </p:cNvPr>
          <p:cNvSpPr txBox="1"/>
          <p:nvPr/>
        </p:nvSpPr>
        <p:spPr>
          <a:xfrm>
            <a:off x="5577007" y="3143939"/>
            <a:ext cx="11760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 PROGETTO</a:t>
            </a:r>
          </a:p>
        </p:txBody>
      </p:sp>
    </p:spTree>
    <p:extLst>
      <p:ext uri="{BB962C8B-B14F-4D97-AF65-F5344CB8AC3E}">
        <p14:creationId xmlns:p14="http://schemas.microsoft.com/office/powerpoint/2010/main" val="3031755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-4244"/>
            <a:ext cx="12192000" cy="1343797"/>
            <a:chOff x="0" y="63511"/>
            <a:chExt cx="12192000" cy="1255374"/>
          </a:xfrm>
          <a:solidFill>
            <a:srgbClr val="C00000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Rettangolo 7">
            <a:extLst>
              <a:ext uri="{FF2B5EF4-FFF2-40B4-BE49-F238E27FC236}">
                <a16:creationId xmlns:a16="http://schemas.microsoft.com/office/drawing/2014/main" id="{116DA223-B49A-430E-A0F5-80FA0E11B35B}"/>
              </a:ext>
            </a:extLst>
          </p:cNvPr>
          <p:cNvSpPr/>
          <p:nvPr/>
        </p:nvSpPr>
        <p:spPr>
          <a:xfrm>
            <a:off x="2400505" y="261050"/>
            <a:ext cx="96064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M5 - INCLUSIONE E COESIONE</a:t>
            </a:r>
          </a:p>
          <a:p>
            <a:r>
              <a:rPr lang="it-IT" sz="2400" i="1" dirty="0">
                <a:solidFill>
                  <a:schemeClr val="bg1"/>
                </a:solidFill>
              </a:rPr>
              <a:t>C2 - INFRASTRUTTURE SOCIALI, FAMIGLIE, COMUNITÀ E TERZO SETTORE</a:t>
            </a:r>
          </a:p>
        </p:txBody>
      </p:sp>
      <p:sp>
        <p:nvSpPr>
          <p:cNvPr id="9" name="Segnaposto testo 16">
            <a:extLst>
              <a:ext uri="{FF2B5EF4-FFF2-40B4-BE49-F238E27FC236}">
                <a16:creationId xmlns:a16="http://schemas.microsoft.com/office/drawing/2014/main" id="{53EE6175-9C33-4B54-9D25-FEACF8D5C114}"/>
              </a:ext>
            </a:extLst>
          </p:cNvPr>
          <p:cNvSpPr txBox="1">
            <a:spLocks/>
          </p:cNvSpPr>
          <p:nvPr/>
        </p:nvSpPr>
        <p:spPr>
          <a:xfrm>
            <a:off x="200309" y="1298591"/>
            <a:ext cx="11477898" cy="84023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it-IT" sz="1800" dirty="0"/>
              <a:t>Decreto interministeriale n. 395 del 16 settembre 2020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1800" dirty="0"/>
              <a:t>Procedure per la presentazione delle proposte, criteri per la validazione e modalità di erogazione dei finanziamenti per l’attuazione del “Programma innovativo nazionale per la qualità dell’abitare”</a:t>
            </a:r>
            <a:endParaRPr lang="it-IT" sz="1400" dirty="0"/>
          </a:p>
        </p:txBody>
      </p:sp>
      <p:sp>
        <p:nvSpPr>
          <p:cNvPr id="10" name="Segnaposto contenuto 17">
            <a:extLst>
              <a:ext uri="{FF2B5EF4-FFF2-40B4-BE49-F238E27FC236}">
                <a16:creationId xmlns:a16="http://schemas.microsoft.com/office/drawing/2014/main" id="{C8B25C7E-0EAE-445C-B435-D4C60E99BF5E}"/>
              </a:ext>
            </a:extLst>
          </p:cNvPr>
          <p:cNvSpPr txBox="1">
            <a:spLocks/>
          </p:cNvSpPr>
          <p:nvPr/>
        </p:nvSpPr>
        <p:spPr>
          <a:xfrm>
            <a:off x="234847" y="2257567"/>
            <a:ext cx="6863766" cy="321732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PROGETTO:</a:t>
            </a:r>
            <a:r>
              <a:rPr lang="it-IT" sz="1600" dirty="0"/>
              <a:t> Programma innovativo della qualità dell'abitare- PINQUA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CONTRIBUTO ASSEGNATO: </a:t>
            </a:r>
            <a:r>
              <a:rPr lang="it-IT" sz="1600" dirty="0" smtClean="0"/>
              <a:t>15.508.536 € (comprese risorse FOI)</a:t>
            </a:r>
            <a:endParaRPr lang="it-IT" sz="16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Data approvazione: 20 gennaio 2022 </a:t>
            </a:r>
            <a:r>
              <a:rPr lang="it-IT" sz="1600" dirty="0"/>
              <a:t>(Decreto MIMS n. 804);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it-IT" sz="1600" b="1" dirty="0"/>
              <a:t>     7 ottobre 2021 </a:t>
            </a:r>
            <a:r>
              <a:rPr lang="it-IT" sz="1600" dirty="0"/>
              <a:t>(Decreto MIMS n. 383)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RUOLO del COMUNE di MONZA:  </a:t>
            </a:r>
            <a:r>
              <a:rPr lang="it-IT" sz="1600" dirty="0" smtClean="0"/>
              <a:t>Soggetto beneficiario e attuatore di I livello</a:t>
            </a:r>
            <a:r>
              <a:rPr lang="it-IT" sz="1600" b="1" dirty="0" smtClean="0"/>
              <a:t>. </a:t>
            </a:r>
            <a:r>
              <a:rPr lang="it-IT" sz="1600" dirty="0" smtClean="0"/>
              <a:t>A.L.E.R</a:t>
            </a:r>
            <a:r>
              <a:rPr lang="it-IT" sz="1600" dirty="0"/>
              <a:t>. VA CO MB </a:t>
            </a:r>
            <a:r>
              <a:rPr lang="it-IT" sz="1600" dirty="0" smtClean="0"/>
              <a:t>BA soggetto attuatore  di II livello</a:t>
            </a:r>
            <a:endParaRPr lang="it-IT" sz="16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SETTORE UFFICIO REFERENTE: </a:t>
            </a:r>
            <a:r>
              <a:rPr lang="it-IT" sz="1600" dirty="0"/>
              <a:t>Settore Lavori Pubblici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PERIODO DI ATTUAZIONE: </a:t>
            </a:r>
            <a:r>
              <a:rPr lang="it-IT" sz="1600" dirty="0"/>
              <a:t>2022-2026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LUOGO: </a:t>
            </a:r>
            <a:r>
              <a:rPr lang="it-IT" sz="1600" dirty="0"/>
              <a:t>Monza - Quartiere Buonarroti-Regina Pacis. Nell’area compresa tra via Bramante da Urbino, via Monsignor Giovanni Rigamonti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EC1E20F7-9B62-48FF-8F3A-D57D4FB0F7CC}"/>
              </a:ext>
            </a:extLst>
          </p:cNvPr>
          <p:cNvSpPr txBox="1"/>
          <p:nvPr/>
        </p:nvSpPr>
        <p:spPr>
          <a:xfrm>
            <a:off x="200309" y="5659554"/>
            <a:ext cx="61165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dirty="0"/>
              <a:t>CRONOPROGRAMMA</a:t>
            </a:r>
            <a:endParaRPr lang="it-IT" dirty="0"/>
          </a:p>
        </p:txBody>
      </p:sp>
      <p:graphicFrame>
        <p:nvGraphicFramePr>
          <p:cNvPr id="16" name="Tabella 15">
            <a:extLst>
              <a:ext uri="{FF2B5EF4-FFF2-40B4-BE49-F238E27FC236}">
                <a16:creationId xmlns:a16="http://schemas.microsoft.com/office/drawing/2014/main" id="{47771B9D-4774-4D7A-A9AD-ABB299DEF0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552022"/>
              </p:ext>
            </p:extLst>
          </p:nvPr>
        </p:nvGraphicFramePr>
        <p:xfrm>
          <a:off x="266922" y="6028886"/>
          <a:ext cx="5531123" cy="649475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378952">
                  <a:extLst>
                    <a:ext uri="{9D8B030D-6E8A-4147-A177-3AD203B41FA5}">
                      <a16:colId xmlns:a16="http://schemas.microsoft.com/office/drawing/2014/main" val="1198700899"/>
                    </a:ext>
                  </a:extLst>
                </a:gridCol>
                <a:gridCol w="646096">
                  <a:extLst>
                    <a:ext uri="{9D8B030D-6E8A-4147-A177-3AD203B41FA5}">
                      <a16:colId xmlns:a16="http://schemas.microsoft.com/office/drawing/2014/main" val="1525430940"/>
                    </a:ext>
                  </a:extLst>
                </a:gridCol>
                <a:gridCol w="823794">
                  <a:extLst>
                    <a:ext uri="{9D8B030D-6E8A-4147-A177-3AD203B41FA5}">
                      <a16:colId xmlns:a16="http://schemas.microsoft.com/office/drawing/2014/main" val="3566615789"/>
                    </a:ext>
                  </a:extLst>
                </a:gridCol>
                <a:gridCol w="823794">
                  <a:extLst>
                    <a:ext uri="{9D8B030D-6E8A-4147-A177-3AD203B41FA5}">
                      <a16:colId xmlns:a16="http://schemas.microsoft.com/office/drawing/2014/main" val="2152510438"/>
                    </a:ext>
                  </a:extLst>
                </a:gridCol>
                <a:gridCol w="943816">
                  <a:extLst>
                    <a:ext uri="{9D8B030D-6E8A-4147-A177-3AD203B41FA5}">
                      <a16:colId xmlns:a16="http://schemas.microsoft.com/office/drawing/2014/main" val="439133370"/>
                    </a:ext>
                  </a:extLst>
                </a:gridCol>
                <a:gridCol w="224470">
                  <a:extLst>
                    <a:ext uri="{9D8B030D-6E8A-4147-A177-3AD203B41FA5}">
                      <a16:colId xmlns:a16="http://schemas.microsoft.com/office/drawing/2014/main" val="1939751838"/>
                    </a:ext>
                  </a:extLst>
                </a:gridCol>
                <a:gridCol w="690201">
                  <a:extLst>
                    <a:ext uri="{9D8B030D-6E8A-4147-A177-3AD203B41FA5}">
                      <a16:colId xmlns:a16="http://schemas.microsoft.com/office/drawing/2014/main" val="1021793693"/>
                    </a:ext>
                  </a:extLst>
                </a:gridCol>
              </a:tblGrid>
              <a:tr h="271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effectLst/>
                        </a:rPr>
                        <a:t> Attività</a:t>
                      </a:r>
                      <a:endParaRPr lang="it-IT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it-IT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it-IT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2026</a:t>
                      </a:r>
                    </a:p>
                  </a:txBody>
                  <a:tcPr marL="0" marR="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579391"/>
                  </a:ext>
                </a:extLst>
              </a:tr>
              <a:tr h="3775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Esecuzione e completamento attività</a:t>
                      </a:r>
                    </a:p>
                  </a:txBody>
                  <a:tcPr marL="3600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3600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828711"/>
                  </a:ext>
                </a:extLst>
              </a:tr>
            </a:tbl>
          </a:graphicData>
        </a:graphic>
      </p:graphicFrame>
      <p:sp>
        <p:nvSpPr>
          <p:cNvPr id="17" name="Segnaposto contenuto 19">
            <a:extLst>
              <a:ext uri="{FF2B5EF4-FFF2-40B4-BE49-F238E27FC236}">
                <a16:creationId xmlns:a16="http://schemas.microsoft.com/office/drawing/2014/main" id="{A7CE1F2E-385D-441D-A25C-64E96005B036}"/>
              </a:ext>
            </a:extLst>
          </p:cNvPr>
          <p:cNvSpPr txBox="1">
            <a:spLocks/>
          </p:cNvSpPr>
          <p:nvPr/>
        </p:nvSpPr>
        <p:spPr>
          <a:xfrm>
            <a:off x="7203723" y="2167229"/>
            <a:ext cx="4703548" cy="334860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1400" b="1" dirty="0"/>
              <a:t>OBIETTIVO GENERALE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L’obiettivo è riqualificare l’area urbana periferica di via Bramante da Urbino caratterizzata da alta popolosità, assenza di servizi oltre a edifici con bassi standard qualitativi energetici.</a:t>
            </a:r>
          </a:p>
          <a:p>
            <a:pPr marL="0" indent="0" algn="just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it-IT" sz="1400" b="1" dirty="0"/>
              <a:t>ATTIVITA’ DA REALIZZARE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400" dirty="0"/>
              <a:t>Recupero del patrimonio edilizio con interventi di tipo efficientamento energetico per un totale di 180 alloggi: n. 96 in via Bramante 37/A e 37/B  e n. 56 in via Rigamonti 45. Nuova costruzione fabbricato n-</a:t>
            </a:r>
            <a:r>
              <a:rPr lang="it-IT" sz="1400" dirty="0" err="1"/>
              <a:t>zeb</a:t>
            </a:r>
            <a:r>
              <a:rPr lang="it-IT" sz="1400" dirty="0"/>
              <a:t> </a:t>
            </a:r>
            <a:r>
              <a:rPr lang="it-IT" sz="1400" dirty="0" err="1"/>
              <a:t>emission</a:t>
            </a:r>
            <a:r>
              <a:rPr lang="it-IT" sz="1400" dirty="0"/>
              <a:t> per n. alloggi 28 destinata a ERP in via Rigamonti.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Potenziamento della viabilità dolce di quartiere. Riqualificazione delle aree lungo il canale villoresi e dell’area a Sud della Cascina Maino. Intervento di Ristrutturazione edilizia della Cascina Maino in via Rigamonti 9.  </a:t>
            </a:r>
          </a:p>
        </p:txBody>
      </p:sp>
      <p:sp>
        <p:nvSpPr>
          <p:cNvPr id="13" name="Pergamena 2 18">
            <a:extLst>
              <a:ext uri="{FF2B5EF4-FFF2-40B4-BE49-F238E27FC236}">
                <a16:creationId xmlns:a16="http://schemas.microsoft.com/office/drawing/2014/main" id="{5AFB37FB-B3D8-4408-AEE2-BFEFE23A459F}"/>
              </a:ext>
            </a:extLst>
          </p:cNvPr>
          <p:cNvSpPr/>
          <p:nvPr/>
        </p:nvSpPr>
        <p:spPr>
          <a:xfrm>
            <a:off x="9057684" y="5844220"/>
            <a:ext cx="1196676" cy="49524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it-IT" sz="1400" dirty="0">
                <a:solidFill>
                  <a:schemeClr val="tx1"/>
                </a:solidFill>
              </a:rPr>
              <a:t>IN CORSO</a:t>
            </a:r>
          </a:p>
        </p:txBody>
      </p:sp>
    </p:spTree>
    <p:extLst>
      <p:ext uri="{BB962C8B-B14F-4D97-AF65-F5344CB8AC3E}">
        <p14:creationId xmlns:p14="http://schemas.microsoft.com/office/powerpoint/2010/main" val="12771117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-4244"/>
            <a:ext cx="12192000" cy="1343797"/>
            <a:chOff x="0" y="63511"/>
            <a:chExt cx="12192000" cy="1255374"/>
          </a:xfrm>
          <a:solidFill>
            <a:srgbClr val="C00000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Rettangolo 5">
            <a:extLst>
              <a:ext uri="{FF2B5EF4-FFF2-40B4-BE49-F238E27FC236}">
                <a16:creationId xmlns:a16="http://schemas.microsoft.com/office/drawing/2014/main" id="{CC39ED57-0863-473F-AC64-DB3F79CE8ABB}"/>
              </a:ext>
            </a:extLst>
          </p:cNvPr>
          <p:cNvSpPr/>
          <p:nvPr/>
        </p:nvSpPr>
        <p:spPr>
          <a:xfrm>
            <a:off x="2400505" y="261050"/>
            <a:ext cx="96064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M5 - INCLUSIONE E COESIONE</a:t>
            </a:r>
          </a:p>
          <a:p>
            <a:r>
              <a:rPr lang="it-IT" sz="2400" i="1" dirty="0">
                <a:solidFill>
                  <a:schemeClr val="bg1"/>
                </a:solidFill>
              </a:rPr>
              <a:t>C2 - INFRASTRUTTURE SOCIALI, FAMIGLIE, COMUNITÀ E TERZO SETTORE</a:t>
            </a:r>
          </a:p>
        </p:txBody>
      </p:sp>
      <p:sp>
        <p:nvSpPr>
          <p:cNvPr id="7" name="Segnaposto testo 16">
            <a:extLst>
              <a:ext uri="{FF2B5EF4-FFF2-40B4-BE49-F238E27FC236}">
                <a16:creationId xmlns:a16="http://schemas.microsoft.com/office/drawing/2014/main" id="{F21FCDC5-B160-4FC3-815E-5FF49DAED4DA}"/>
              </a:ext>
            </a:extLst>
          </p:cNvPr>
          <p:cNvSpPr txBox="1">
            <a:spLocks/>
          </p:cNvSpPr>
          <p:nvPr/>
        </p:nvSpPr>
        <p:spPr>
          <a:xfrm>
            <a:off x="206375" y="1303421"/>
            <a:ext cx="11477898" cy="84023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it-IT" sz="1800" dirty="0"/>
              <a:t>PCM – Dipartimento per lo Sport. Avviso pubblico di invito a manifestare interesse PNRR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1800" dirty="0"/>
              <a:t>Missione 5 – Componente 2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1800" dirty="0"/>
              <a:t>Investimento 3.1 “Sport e inclusione sociale” - cluster 1 e 2</a:t>
            </a:r>
          </a:p>
        </p:txBody>
      </p:sp>
      <p:sp>
        <p:nvSpPr>
          <p:cNvPr id="8" name="Segnaposto contenuto 17">
            <a:extLst>
              <a:ext uri="{FF2B5EF4-FFF2-40B4-BE49-F238E27FC236}">
                <a16:creationId xmlns:a16="http://schemas.microsoft.com/office/drawing/2014/main" id="{69CC19EB-C280-4D6F-89F4-208AAC2A9A42}"/>
              </a:ext>
            </a:extLst>
          </p:cNvPr>
          <p:cNvSpPr txBox="1">
            <a:spLocks/>
          </p:cNvSpPr>
          <p:nvPr/>
        </p:nvSpPr>
        <p:spPr>
          <a:xfrm>
            <a:off x="231743" y="2299067"/>
            <a:ext cx="5632859" cy="289077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PROGETTO: </a:t>
            </a:r>
            <a:r>
              <a:rPr lang="it-IT" sz="1600" dirty="0"/>
              <a:t>Riqualificazione del centro sportivo </a:t>
            </a:r>
            <a:r>
              <a:rPr lang="it-IT" sz="1600" dirty="0" err="1"/>
              <a:t>Chiolo</a:t>
            </a:r>
            <a:r>
              <a:rPr lang="it-IT" sz="1600" dirty="0"/>
              <a:t>-Pioltelli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CONTRIBUTO ASSEGNATO: </a:t>
            </a:r>
            <a:r>
              <a:rPr lang="it-IT" sz="1600" dirty="0"/>
              <a:t>2.800.000 €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Data approvazione: 12 settembre 2022 (</a:t>
            </a:r>
            <a:r>
              <a:rPr lang="it-IT" sz="1600" dirty="0"/>
              <a:t>Decreto PCM - Dipartimento  per lo Sport n. 4)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dirty="0"/>
              <a:t>RUOLO DEL COMUNE DI MONZA:  </a:t>
            </a:r>
            <a:r>
              <a:rPr lang="it-IT" sz="1600" dirty="0"/>
              <a:t>Soggetto beneficiario e </a:t>
            </a:r>
            <a:r>
              <a:rPr lang="it-IT" sz="1600" dirty="0" smtClean="0"/>
              <a:t>attuatore</a:t>
            </a:r>
            <a:endParaRPr lang="it-IT" sz="16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 smtClean="0"/>
              <a:t>SETTORE </a:t>
            </a:r>
            <a:r>
              <a:rPr lang="it-IT" sz="1600" b="1" dirty="0"/>
              <a:t>UFFICIO REFERENTE: </a:t>
            </a:r>
            <a:r>
              <a:rPr lang="it-IT" sz="1600" dirty="0"/>
              <a:t>Settore Partecipazione, Politiche Abitative, Sport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PERIODO DI ATTUAZIONE: </a:t>
            </a:r>
            <a:r>
              <a:rPr lang="it-IT" sz="1600" dirty="0"/>
              <a:t>2022-2024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LUOGO:</a:t>
            </a:r>
            <a:r>
              <a:rPr lang="it-IT" sz="1600" dirty="0"/>
              <a:t> Monza - Quartiere San Rocco - Via Rosmini, 71</a:t>
            </a:r>
          </a:p>
        </p:txBody>
      </p:sp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8402AE9D-150B-4ED5-96BD-30F70CCD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199065"/>
              </p:ext>
            </p:extLst>
          </p:nvPr>
        </p:nvGraphicFramePr>
        <p:xfrm>
          <a:off x="344962" y="5757702"/>
          <a:ext cx="5388326" cy="1069755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572661">
                  <a:extLst>
                    <a:ext uri="{9D8B030D-6E8A-4147-A177-3AD203B41FA5}">
                      <a16:colId xmlns:a16="http://schemas.microsoft.com/office/drawing/2014/main" val="1198700899"/>
                    </a:ext>
                  </a:extLst>
                </a:gridCol>
                <a:gridCol w="1360338">
                  <a:extLst>
                    <a:ext uri="{9D8B030D-6E8A-4147-A177-3AD203B41FA5}">
                      <a16:colId xmlns:a16="http://schemas.microsoft.com/office/drawing/2014/main" val="1525430940"/>
                    </a:ext>
                  </a:extLst>
                </a:gridCol>
                <a:gridCol w="303127">
                  <a:extLst>
                    <a:ext uri="{9D8B030D-6E8A-4147-A177-3AD203B41FA5}">
                      <a16:colId xmlns:a16="http://schemas.microsoft.com/office/drawing/2014/main" val="3566615789"/>
                    </a:ext>
                  </a:extLst>
                </a:gridCol>
                <a:gridCol w="118117">
                  <a:extLst>
                    <a:ext uri="{9D8B030D-6E8A-4147-A177-3AD203B41FA5}">
                      <a16:colId xmlns:a16="http://schemas.microsoft.com/office/drawing/2014/main" val="726144733"/>
                    </a:ext>
                  </a:extLst>
                </a:gridCol>
                <a:gridCol w="834312">
                  <a:extLst>
                    <a:ext uri="{9D8B030D-6E8A-4147-A177-3AD203B41FA5}">
                      <a16:colId xmlns:a16="http://schemas.microsoft.com/office/drawing/2014/main" val="906848768"/>
                    </a:ext>
                  </a:extLst>
                </a:gridCol>
                <a:gridCol w="1034082">
                  <a:extLst>
                    <a:ext uri="{9D8B030D-6E8A-4147-A177-3AD203B41FA5}">
                      <a16:colId xmlns:a16="http://schemas.microsoft.com/office/drawing/2014/main" val="439133370"/>
                    </a:ext>
                  </a:extLst>
                </a:gridCol>
                <a:gridCol w="165689">
                  <a:extLst>
                    <a:ext uri="{9D8B030D-6E8A-4147-A177-3AD203B41FA5}">
                      <a16:colId xmlns:a16="http://schemas.microsoft.com/office/drawing/2014/main" val="1939751838"/>
                    </a:ext>
                  </a:extLst>
                </a:gridCol>
              </a:tblGrid>
              <a:tr h="3013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effectLst/>
                        </a:rPr>
                        <a:t> Attività</a:t>
                      </a:r>
                      <a:endParaRPr lang="it-IT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it-IT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it-IT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it-IT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579391"/>
                  </a:ext>
                </a:extLst>
              </a:tr>
              <a:tr h="320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/>
                        <a:t>Aggiudicazione appalto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dirty="0"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696167"/>
                  </a:ext>
                </a:extLst>
              </a:tr>
              <a:tr h="4480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Completamento attività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094716"/>
                  </a:ext>
                </a:extLst>
              </a:tr>
            </a:tbl>
          </a:graphicData>
        </a:graphic>
      </p:graphicFrame>
      <p:sp>
        <p:nvSpPr>
          <p:cNvPr id="11" name="Segnaposto contenuto 19">
            <a:extLst>
              <a:ext uri="{FF2B5EF4-FFF2-40B4-BE49-F238E27FC236}">
                <a16:creationId xmlns:a16="http://schemas.microsoft.com/office/drawing/2014/main" id="{21F00128-C9E7-4870-902A-A8FC510D3640}"/>
              </a:ext>
            </a:extLst>
          </p:cNvPr>
          <p:cNvSpPr txBox="1">
            <a:spLocks/>
          </p:cNvSpPr>
          <p:nvPr/>
        </p:nvSpPr>
        <p:spPr>
          <a:xfrm>
            <a:off x="6096000" y="2425136"/>
            <a:ext cx="5458135" cy="253915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OBIETTIVO GENERALE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Realizzare interventi finalizzati a favorire il recupero di aree urbane attraverso la realizzazione di nuovi impianti sportivi.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400" b="1" dirty="0"/>
              <a:t>ATTIVITA’ DA REALIZZARE</a:t>
            </a: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it-IT" sz="1400" dirty="0"/>
              <a:t>Rifacimento della pista atletica e relative pedane per lanci e salti</a:t>
            </a: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it-IT" sz="1400" dirty="0"/>
              <a:t>Realizzazione nuovo edificio adibito spogliatoi e locale tecnici per l’atletica leggera</a:t>
            </a: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it-IT" sz="1400" dirty="0"/>
              <a:t>Rifacimento del manto del campo da rugby in erba sintetica</a:t>
            </a: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it-IT" sz="1400" dirty="0"/>
              <a:t>Rigenerazione del manto in erba naturale del campo</a:t>
            </a: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it-IT" sz="1400" dirty="0"/>
              <a:t>Realizzazione nuove tribune per campo da calcio</a:t>
            </a: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it-IT" sz="1400" dirty="0"/>
              <a:t>Opere varie di sistemazione aree esterne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99E2D30C-3236-4B9C-9738-EE2A44B3C856}"/>
              </a:ext>
            </a:extLst>
          </p:cNvPr>
          <p:cNvSpPr txBox="1"/>
          <p:nvPr/>
        </p:nvSpPr>
        <p:spPr>
          <a:xfrm>
            <a:off x="206375" y="5431866"/>
            <a:ext cx="61165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800" b="1" dirty="0"/>
              <a:t>CRONOPROGRAMMA </a:t>
            </a:r>
            <a:endParaRPr lang="it-IT" sz="1400" dirty="0"/>
          </a:p>
        </p:txBody>
      </p:sp>
      <p:sp>
        <p:nvSpPr>
          <p:cNvPr id="14" name="Pergamena 2 18">
            <a:extLst>
              <a:ext uri="{FF2B5EF4-FFF2-40B4-BE49-F238E27FC236}">
                <a16:creationId xmlns:a16="http://schemas.microsoft.com/office/drawing/2014/main" id="{8BCE1277-6917-4B7A-9615-C3368BF9EFFC}"/>
              </a:ext>
            </a:extLst>
          </p:cNvPr>
          <p:cNvSpPr/>
          <p:nvPr/>
        </p:nvSpPr>
        <p:spPr>
          <a:xfrm>
            <a:off x="8825067" y="5553577"/>
            <a:ext cx="1196676" cy="49524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it-IT" sz="1400" dirty="0">
                <a:solidFill>
                  <a:schemeClr val="tx1"/>
                </a:solidFill>
              </a:rPr>
              <a:t>IN CORSO</a:t>
            </a:r>
          </a:p>
        </p:txBody>
      </p:sp>
    </p:spTree>
    <p:extLst>
      <p:ext uri="{BB962C8B-B14F-4D97-AF65-F5344CB8AC3E}">
        <p14:creationId xmlns:p14="http://schemas.microsoft.com/office/powerpoint/2010/main" val="904112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-4244"/>
            <a:ext cx="12192000" cy="1343797"/>
            <a:chOff x="0" y="63511"/>
            <a:chExt cx="12192000" cy="1255374"/>
          </a:xfrm>
          <a:solidFill>
            <a:srgbClr val="C00000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Rettangolo 5">
            <a:extLst>
              <a:ext uri="{FF2B5EF4-FFF2-40B4-BE49-F238E27FC236}">
                <a16:creationId xmlns:a16="http://schemas.microsoft.com/office/drawing/2014/main" id="{6BF56E28-2990-4BE6-8D3A-F91CD75C2A27}"/>
              </a:ext>
            </a:extLst>
          </p:cNvPr>
          <p:cNvSpPr/>
          <p:nvPr/>
        </p:nvSpPr>
        <p:spPr>
          <a:xfrm>
            <a:off x="2400505" y="261050"/>
            <a:ext cx="96064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M5 - INCLUSIONE E COESIONE</a:t>
            </a:r>
          </a:p>
          <a:p>
            <a:r>
              <a:rPr lang="it-IT" sz="2400" i="1" dirty="0">
                <a:solidFill>
                  <a:schemeClr val="bg1"/>
                </a:solidFill>
              </a:rPr>
              <a:t>C2 - INFRASTRUTTURE SOCIALI, FAMIGLIE, COMUNITÀ E TERZO SETTORE</a:t>
            </a:r>
          </a:p>
        </p:txBody>
      </p:sp>
      <p:sp>
        <p:nvSpPr>
          <p:cNvPr id="7" name="Segnaposto testo 16">
            <a:extLst>
              <a:ext uri="{FF2B5EF4-FFF2-40B4-BE49-F238E27FC236}">
                <a16:creationId xmlns:a16="http://schemas.microsoft.com/office/drawing/2014/main" id="{BC25D9AD-4B47-4737-BD18-641DA3E5C74A}"/>
              </a:ext>
            </a:extLst>
          </p:cNvPr>
          <p:cNvSpPr txBox="1">
            <a:spLocks/>
          </p:cNvSpPr>
          <p:nvPr/>
        </p:nvSpPr>
        <p:spPr>
          <a:xfrm>
            <a:off x="344962" y="1413299"/>
            <a:ext cx="11477898" cy="84023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it-IT" sz="1800" dirty="0"/>
              <a:t>PCM – Dipartimento per lo Sport. Avviso pubblico di invito a manifestare interesse PNRR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1800" dirty="0"/>
              <a:t>Missione 5 – Componente 2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1800" dirty="0"/>
              <a:t>Investimento 3.1 “Sport e inclusione sociale” - cluster 1 e 2</a:t>
            </a:r>
          </a:p>
        </p:txBody>
      </p:sp>
      <p:sp>
        <p:nvSpPr>
          <p:cNvPr id="8" name="Segnaposto contenuto 17">
            <a:extLst>
              <a:ext uri="{FF2B5EF4-FFF2-40B4-BE49-F238E27FC236}">
                <a16:creationId xmlns:a16="http://schemas.microsoft.com/office/drawing/2014/main" id="{CD2B54DC-A7B6-49EF-921C-A0868043AA7A}"/>
              </a:ext>
            </a:extLst>
          </p:cNvPr>
          <p:cNvSpPr txBox="1">
            <a:spLocks/>
          </p:cNvSpPr>
          <p:nvPr/>
        </p:nvSpPr>
        <p:spPr>
          <a:xfrm>
            <a:off x="426720" y="2327276"/>
            <a:ext cx="6116594" cy="287279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PROGETTO:</a:t>
            </a:r>
            <a:r>
              <a:rPr lang="it-IT" sz="1600" dirty="0"/>
              <a:t> Riqualificazione area esterna e solarium centro natatorio Pia Grande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CONTRIBUTO ASSEGNATO: </a:t>
            </a:r>
            <a:r>
              <a:rPr lang="it-IT" sz="1600" dirty="0"/>
              <a:t>680.000 €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Data approvazione: 12 settembre 2022 (</a:t>
            </a:r>
            <a:r>
              <a:rPr lang="it-IT" sz="1600" dirty="0"/>
              <a:t>Decreto PCM - Dipartimento  per lo Sport n. 4)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RUOLO DEL COMUNE DI MONZA:  </a:t>
            </a:r>
            <a:r>
              <a:rPr lang="it-IT" sz="1600" dirty="0"/>
              <a:t>Soggetto beneficiario e attuatore </a:t>
            </a:r>
            <a:r>
              <a:rPr lang="it-IT" sz="1600" b="1" dirty="0" smtClean="0"/>
              <a:t>SETTORE </a:t>
            </a:r>
            <a:r>
              <a:rPr lang="it-IT" sz="1600" b="1" dirty="0"/>
              <a:t>UFFICIO REFERENTE: </a:t>
            </a:r>
            <a:r>
              <a:rPr lang="it-IT" sz="1600" dirty="0"/>
              <a:t>Ufficio Manutenzioni Impianti Sportivi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PERIODO DI ATTUAZIONE: </a:t>
            </a:r>
            <a:r>
              <a:rPr lang="it-IT" sz="1600" dirty="0"/>
              <a:t>2022- 2024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it-IT" sz="1600" b="1" dirty="0"/>
              <a:t>LUOGO: </a:t>
            </a:r>
            <a:r>
              <a:rPr lang="it-IT" sz="1600" dirty="0"/>
              <a:t>Monza - Quartiere Sant’Albino - Via Augusto </a:t>
            </a:r>
            <a:r>
              <a:rPr lang="it-IT" sz="1600" dirty="0" err="1"/>
              <a:t>Murri</a:t>
            </a:r>
            <a:r>
              <a:rPr lang="it-IT" sz="1600" dirty="0"/>
              <a:t>, 37</a:t>
            </a:r>
          </a:p>
        </p:txBody>
      </p:sp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37FB92B9-8424-4848-A123-97B7EEE39C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919702"/>
              </p:ext>
            </p:extLst>
          </p:nvPr>
        </p:nvGraphicFramePr>
        <p:xfrm>
          <a:off x="344962" y="5598045"/>
          <a:ext cx="5626069" cy="1153752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628830">
                  <a:extLst>
                    <a:ext uri="{9D8B030D-6E8A-4147-A177-3AD203B41FA5}">
                      <a16:colId xmlns:a16="http://schemas.microsoft.com/office/drawing/2014/main" val="1198700899"/>
                    </a:ext>
                  </a:extLst>
                </a:gridCol>
                <a:gridCol w="1407041">
                  <a:extLst>
                    <a:ext uri="{9D8B030D-6E8A-4147-A177-3AD203B41FA5}">
                      <a16:colId xmlns:a16="http://schemas.microsoft.com/office/drawing/2014/main" val="1525430940"/>
                    </a:ext>
                  </a:extLst>
                </a:gridCol>
                <a:gridCol w="276767">
                  <a:extLst>
                    <a:ext uri="{9D8B030D-6E8A-4147-A177-3AD203B41FA5}">
                      <a16:colId xmlns:a16="http://schemas.microsoft.com/office/drawing/2014/main" val="3566615789"/>
                    </a:ext>
                  </a:extLst>
                </a:gridCol>
                <a:gridCol w="169536">
                  <a:extLst>
                    <a:ext uri="{9D8B030D-6E8A-4147-A177-3AD203B41FA5}">
                      <a16:colId xmlns:a16="http://schemas.microsoft.com/office/drawing/2014/main" val="3066291092"/>
                    </a:ext>
                  </a:extLst>
                </a:gridCol>
                <a:gridCol w="864110">
                  <a:extLst>
                    <a:ext uri="{9D8B030D-6E8A-4147-A177-3AD203B41FA5}">
                      <a16:colId xmlns:a16="http://schemas.microsoft.com/office/drawing/2014/main" val="906848768"/>
                    </a:ext>
                  </a:extLst>
                </a:gridCol>
                <a:gridCol w="828629">
                  <a:extLst>
                    <a:ext uri="{9D8B030D-6E8A-4147-A177-3AD203B41FA5}">
                      <a16:colId xmlns:a16="http://schemas.microsoft.com/office/drawing/2014/main" val="439133370"/>
                    </a:ext>
                  </a:extLst>
                </a:gridCol>
                <a:gridCol w="451156">
                  <a:extLst>
                    <a:ext uri="{9D8B030D-6E8A-4147-A177-3AD203B41FA5}">
                      <a16:colId xmlns:a16="http://schemas.microsoft.com/office/drawing/2014/main" val="1939751838"/>
                    </a:ext>
                  </a:extLst>
                </a:gridCol>
              </a:tblGrid>
              <a:tr h="315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 Attività</a:t>
                      </a:r>
                      <a:endParaRPr lang="it-IT" sz="11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2022</a:t>
                      </a:r>
                      <a:endParaRPr lang="it-IT" sz="11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2023</a:t>
                      </a:r>
                      <a:endParaRPr lang="it-IT" sz="11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2024</a:t>
                      </a:r>
                      <a:endParaRPr lang="it-IT" sz="11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579391"/>
                  </a:ext>
                </a:extLst>
              </a:tr>
              <a:tr h="4063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/>
                        <a:t>Aggiudicazione appalto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dirty="0"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69616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Completamento attività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1094716"/>
                  </a:ext>
                </a:extLst>
              </a:tr>
            </a:tbl>
          </a:graphicData>
        </a:graphic>
      </p:graphicFrame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5C524F8-A3E9-415C-8A14-F810B70779B8}"/>
              </a:ext>
            </a:extLst>
          </p:cNvPr>
          <p:cNvSpPr txBox="1"/>
          <p:nvPr/>
        </p:nvSpPr>
        <p:spPr>
          <a:xfrm>
            <a:off x="426720" y="5228713"/>
            <a:ext cx="61165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dirty="0"/>
              <a:t>CRONOPROGRAMMA</a:t>
            </a:r>
            <a:endParaRPr lang="it-IT" dirty="0"/>
          </a:p>
        </p:txBody>
      </p:sp>
      <p:sp>
        <p:nvSpPr>
          <p:cNvPr id="13" name="Segnaposto contenuto 19">
            <a:extLst>
              <a:ext uri="{FF2B5EF4-FFF2-40B4-BE49-F238E27FC236}">
                <a16:creationId xmlns:a16="http://schemas.microsoft.com/office/drawing/2014/main" id="{30F6F528-ACE4-4608-A261-C82D038D380F}"/>
              </a:ext>
            </a:extLst>
          </p:cNvPr>
          <p:cNvSpPr txBox="1">
            <a:spLocks/>
          </p:cNvSpPr>
          <p:nvPr/>
        </p:nvSpPr>
        <p:spPr>
          <a:xfrm>
            <a:off x="7097191" y="2621479"/>
            <a:ext cx="4278879" cy="146193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OBIETTIVO GENERALE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Realizzare interventi finalizzati all’efficientamento delle strutture esistenti.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400" b="1" dirty="0"/>
              <a:t>ATTIVITA’ DA REALIZZARE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Realizzazione nuova vasca ludica e </a:t>
            </a:r>
            <a:r>
              <a:rPr lang="it-IT" sz="1400" dirty="0" err="1"/>
              <a:t>spraypark</a:t>
            </a:r>
            <a:r>
              <a:rPr lang="it-IT" sz="1400" dirty="0"/>
              <a:t> esterni e riqualificazione area solarium.</a:t>
            </a:r>
          </a:p>
        </p:txBody>
      </p:sp>
      <p:sp>
        <p:nvSpPr>
          <p:cNvPr id="14" name="Pergamena 2 18">
            <a:extLst>
              <a:ext uri="{FF2B5EF4-FFF2-40B4-BE49-F238E27FC236}">
                <a16:creationId xmlns:a16="http://schemas.microsoft.com/office/drawing/2014/main" id="{457C3A74-C833-4507-851B-4FB450B0C1D2}"/>
              </a:ext>
            </a:extLst>
          </p:cNvPr>
          <p:cNvSpPr/>
          <p:nvPr/>
        </p:nvSpPr>
        <p:spPr>
          <a:xfrm>
            <a:off x="8929668" y="5531001"/>
            <a:ext cx="1196676" cy="49524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it-IT" sz="1400" dirty="0">
                <a:solidFill>
                  <a:schemeClr val="tx1"/>
                </a:solidFill>
              </a:rPr>
              <a:t>IN CORSO</a:t>
            </a:r>
          </a:p>
        </p:txBody>
      </p:sp>
    </p:spTree>
    <p:extLst>
      <p:ext uri="{BB962C8B-B14F-4D97-AF65-F5344CB8AC3E}">
        <p14:creationId xmlns:p14="http://schemas.microsoft.com/office/powerpoint/2010/main" val="20698964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-4244"/>
            <a:ext cx="12192000" cy="1343797"/>
            <a:chOff x="0" y="63511"/>
            <a:chExt cx="12192000" cy="1255374"/>
          </a:xfrm>
          <a:solidFill>
            <a:srgbClr val="C00000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Rettangolo 5">
            <a:extLst>
              <a:ext uri="{FF2B5EF4-FFF2-40B4-BE49-F238E27FC236}">
                <a16:creationId xmlns:a16="http://schemas.microsoft.com/office/drawing/2014/main" id="{6BF56E28-2990-4BE6-8D3A-F91CD75C2A27}"/>
              </a:ext>
            </a:extLst>
          </p:cNvPr>
          <p:cNvSpPr/>
          <p:nvPr/>
        </p:nvSpPr>
        <p:spPr>
          <a:xfrm>
            <a:off x="2400505" y="261050"/>
            <a:ext cx="96064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M5 - INCLUSIONE E COESIONE</a:t>
            </a:r>
          </a:p>
          <a:p>
            <a:r>
              <a:rPr lang="it-IT" sz="2400" i="1" dirty="0">
                <a:solidFill>
                  <a:schemeClr val="bg1"/>
                </a:solidFill>
              </a:rPr>
              <a:t>C2 - INFRASTRUTTURE SOCIALI, FAMIGLIE, COMUNITÀ E TERZO SETTORE</a:t>
            </a:r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965557"/>
              </p:ext>
            </p:extLst>
          </p:nvPr>
        </p:nvGraphicFramePr>
        <p:xfrm>
          <a:off x="2154848" y="1771833"/>
          <a:ext cx="7600950" cy="4738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6" name="Gruppo 15"/>
          <p:cNvGrpSpPr/>
          <p:nvPr/>
        </p:nvGrpSpPr>
        <p:grpSpPr>
          <a:xfrm>
            <a:off x="0" y="0"/>
            <a:ext cx="12192000" cy="1343797"/>
            <a:chOff x="0" y="63511"/>
            <a:chExt cx="12192000" cy="1255374"/>
          </a:xfrm>
          <a:solidFill>
            <a:schemeClr val="accent1">
              <a:lumMod val="75000"/>
            </a:schemeClr>
          </a:solidFill>
        </p:grpSpPr>
        <p:pic>
          <p:nvPicPr>
            <p:cNvPr id="17" name="Immagine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18" name="Rettangolo 17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19" name="Connettore diritto 18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CasellaDiTesto 5">
            <a:extLst>
              <a:ext uri="{FF2B5EF4-FFF2-40B4-BE49-F238E27FC236}">
                <a16:creationId xmlns:a16="http://schemas.microsoft.com/office/drawing/2014/main" id="{696A0BA6-CBE7-B98A-C27D-DDCC212A1BF4}"/>
              </a:ext>
            </a:extLst>
          </p:cNvPr>
          <p:cNvSpPr txBox="1"/>
          <p:nvPr/>
        </p:nvSpPr>
        <p:spPr>
          <a:xfrm>
            <a:off x="2474143" y="241008"/>
            <a:ext cx="48715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chemeClr val="bg1"/>
                </a:solidFill>
              </a:rPr>
              <a:t>PIANO NAZIONALE DI RIPRESA E RESILIENZA</a:t>
            </a:r>
            <a:endParaRPr lang="it-IT" sz="2000" b="1" dirty="0">
              <a:solidFill>
                <a:schemeClr val="bg1"/>
              </a:solidFill>
              <a:ea typeface="Calibri"/>
              <a:cs typeface="Calibri"/>
            </a:endParaRPr>
          </a:p>
          <a:p>
            <a:r>
              <a:rPr lang="it-IT" sz="2000" i="1" dirty="0" smtClean="0">
                <a:solidFill>
                  <a:schemeClr val="bg1"/>
                </a:solidFill>
              </a:rPr>
              <a:t>STATO AVANZAMENTO A FINE MARZO 2024</a:t>
            </a:r>
            <a:endParaRPr lang="it-IT" sz="2000" i="1" dirty="0">
              <a:solidFill>
                <a:schemeClr val="bg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9634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-4244"/>
            <a:ext cx="12192000" cy="1343797"/>
            <a:chOff x="0" y="63511"/>
            <a:chExt cx="12192000" cy="1255374"/>
          </a:xfrm>
          <a:solidFill>
            <a:srgbClr val="C00000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6" name="Segnaposto contenuto 3">
            <a:extLst>
              <a:ext uri="{FF2B5EF4-FFF2-40B4-BE49-F238E27FC236}">
                <a16:creationId xmlns:a16="http://schemas.microsoft.com/office/drawing/2014/main" id="{B11C2E47-0DD2-E4D5-30C1-7BF10F750B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858757"/>
              </p:ext>
            </p:extLst>
          </p:nvPr>
        </p:nvGraphicFramePr>
        <p:xfrm>
          <a:off x="373594" y="1887906"/>
          <a:ext cx="11568060" cy="4260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" name="CasellaDiTesto 5">
            <a:extLst>
              <a:ext uri="{FF2B5EF4-FFF2-40B4-BE49-F238E27FC236}">
                <a16:creationId xmlns:a16="http://schemas.microsoft.com/office/drawing/2014/main" id="{696A0BA6-CBE7-B98A-C27D-DDCC212A1BF4}"/>
              </a:ext>
            </a:extLst>
          </p:cNvPr>
          <p:cNvSpPr txBox="1"/>
          <p:nvPr/>
        </p:nvSpPr>
        <p:spPr>
          <a:xfrm>
            <a:off x="2474143" y="241008"/>
            <a:ext cx="72437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chemeClr val="bg1"/>
                </a:solidFill>
              </a:rPr>
              <a:t>M1 - DIGITALIZZAZIONE, INNOVAZIONE, COMPETITIVITÀ, CULTURA</a:t>
            </a:r>
          </a:p>
          <a:p>
            <a:r>
              <a:rPr lang="it-IT" sz="2000" dirty="0">
                <a:solidFill>
                  <a:schemeClr val="bg1"/>
                </a:solidFill>
              </a:rPr>
              <a:t>C1 - DIGITALIZZAZIONE, INNOVAZIONE E SICUREZZA NELLA PA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227194-835C-DF95-F886-FEE7B418AD4F}"/>
              </a:ext>
            </a:extLst>
          </p:cNvPr>
          <p:cNvSpPr txBox="1"/>
          <p:nvPr/>
        </p:nvSpPr>
        <p:spPr>
          <a:xfrm>
            <a:off x="2769810" y="2237619"/>
            <a:ext cx="81159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cs typeface="Calibri"/>
              </a:rPr>
              <a:t>COMPONENTE 1 (C1) - </a:t>
            </a:r>
            <a:r>
              <a:rPr lang="it-IT" b="1" dirty="0">
                <a:latin typeface="Calibri"/>
                <a:cs typeface="Calibri Light"/>
              </a:rPr>
              <a:t> DIGITALIZZAZIONE, INNOVAZIONE E SICUREZZA NELLA PA</a:t>
            </a:r>
            <a:endParaRPr lang="en-US" b="1" dirty="0">
              <a:latin typeface="Calibr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762210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0"/>
            <a:ext cx="12192000" cy="1343797"/>
            <a:chOff x="0" y="63511"/>
            <a:chExt cx="12192000" cy="1255374"/>
          </a:xfrm>
          <a:solidFill>
            <a:schemeClr val="accent1">
              <a:lumMod val="75000"/>
            </a:schemeClr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5FA9B8F-20CC-423B-8C0F-3517AB9E21B3}"/>
              </a:ext>
            </a:extLst>
          </p:cNvPr>
          <p:cNvSpPr txBox="1"/>
          <p:nvPr/>
        </p:nvSpPr>
        <p:spPr>
          <a:xfrm>
            <a:off x="2474143" y="241008"/>
            <a:ext cx="72437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chemeClr val="bg1"/>
                </a:solidFill>
              </a:rPr>
              <a:t>M1 - DIGITALIZZAZIONE, INNOVAZIONE, COMPETITIVITÀ, CULTURA</a:t>
            </a:r>
          </a:p>
          <a:p>
            <a:r>
              <a:rPr lang="it-IT" sz="2000" dirty="0">
                <a:solidFill>
                  <a:schemeClr val="bg1"/>
                </a:solidFill>
              </a:rPr>
              <a:t>C1 - DIGITALIZZAZIONE, INNOVAZIONE E SICUREZZA NELLA PA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A49C2F2-15D5-40AC-92E0-B321FC8F4EDE}"/>
              </a:ext>
            </a:extLst>
          </p:cNvPr>
          <p:cNvSpPr txBox="1"/>
          <p:nvPr/>
        </p:nvSpPr>
        <p:spPr>
          <a:xfrm>
            <a:off x="2450011" y="1487568"/>
            <a:ext cx="800317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it-IT" b="1" dirty="0"/>
              <a:t>Investimento 1.2 “Abilitazione al Cloud per le PA Locali” - Comuni (luglio 2022)</a:t>
            </a:r>
          </a:p>
        </p:txBody>
      </p:sp>
      <p:graphicFrame>
        <p:nvGraphicFramePr>
          <p:cNvPr id="8" name="Tabella 8">
            <a:extLst>
              <a:ext uri="{FF2B5EF4-FFF2-40B4-BE49-F238E27FC236}">
                <a16:creationId xmlns:a16="http://schemas.microsoft.com/office/drawing/2014/main" id="{309D5CD8-1FB7-4F76-8537-68765463D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889219"/>
              </p:ext>
            </p:extLst>
          </p:nvPr>
        </p:nvGraphicFramePr>
        <p:xfrm>
          <a:off x="223520" y="5496560"/>
          <a:ext cx="6464696" cy="118872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799795">
                  <a:extLst>
                    <a:ext uri="{9D8B030D-6E8A-4147-A177-3AD203B41FA5}">
                      <a16:colId xmlns:a16="http://schemas.microsoft.com/office/drawing/2014/main" val="2336825101"/>
                    </a:ext>
                  </a:extLst>
                </a:gridCol>
                <a:gridCol w="1040697">
                  <a:extLst>
                    <a:ext uri="{9D8B030D-6E8A-4147-A177-3AD203B41FA5}">
                      <a16:colId xmlns:a16="http://schemas.microsoft.com/office/drawing/2014/main" val="1975809882"/>
                    </a:ext>
                  </a:extLst>
                </a:gridCol>
                <a:gridCol w="893772">
                  <a:extLst>
                    <a:ext uri="{9D8B030D-6E8A-4147-A177-3AD203B41FA5}">
                      <a16:colId xmlns:a16="http://schemas.microsoft.com/office/drawing/2014/main" val="16267738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5235208"/>
                    </a:ext>
                  </a:extLst>
                </a:gridCol>
                <a:gridCol w="1248834">
                  <a:extLst>
                    <a:ext uri="{9D8B030D-6E8A-4147-A177-3AD203B41FA5}">
                      <a16:colId xmlns:a16="http://schemas.microsoft.com/office/drawing/2014/main" val="15329826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28509209"/>
                    </a:ext>
                  </a:extLst>
                </a:gridCol>
                <a:gridCol w="1065038">
                  <a:extLst>
                    <a:ext uri="{9D8B030D-6E8A-4147-A177-3AD203B41FA5}">
                      <a16:colId xmlns:a16="http://schemas.microsoft.com/office/drawing/2014/main" val="536282285"/>
                    </a:ext>
                  </a:extLst>
                </a:gridCol>
              </a:tblGrid>
              <a:tr h="212436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Attività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478148"/>
                  </a:ext>
                </a:extLst>
              </a:tr>
              <a:tr h="361142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Contrattualizzazione del fornitore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650100"/>
                  </a:ext>
                </a:extLst>
              </a:tr>
              <a:tr h="361142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Completamento delle attività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408658"/>
                  </a:ext>
                </a:extLst>
              </a:tr>
            </a:tbl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4B21D83-1B6C-49FB-A130-BA23F8FE0590}"/>
              </a:ext>
            </a:extLst>
          </p:cNvPr>
          <p:cNvSpPr txBox="1"/>
          <p:nvPr/>
        </p:nvSpPr>
        <p:spPr>
          <a:xfrm>
            <a:off x="5594629" y="1899320"/>
            <a:ext cx="6358011" cy="76944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it-IT" sz="1400" b="1" dirty="0"/>
              <a:t>OBIETTIVO GENERALE</a:t>
            </a:r>
            <a:endParaRPr lang="it-IT" sz="1400" b="1" dirty="0">
              <a:cs typeface="Calibri"/>
            </a:endParaRPr>
          </a:p>
          <a:p>
            <a:r>
              <a:rPr lang="it-IT" sz="1400" dirty="0"/>
              <a:t>Facilitare la gestione dei dati e delle applicazioni del Comune di Monza garantendo al contempo l’accessibilità, la sicurezza e la conservazione dei dati.</a:t>
            </a:r>
            <a:r>
              <a:rPr lang="it-IT" sz="1600" dirty="0"/>
              <a:t> </a:t>
            </a:r>
            <a:endParaRPr lang="it-IT" sz="1600" dirty="0">
              <a:cs typeface="Calibri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F6263D8-4815-4F6D-B86F-45002848D689}"/>
              </a:ext>
            </a:extLst>
          </p:cNvPr>
          <p:cNvSpPr txBox="1"/>
          <p:nvPr/>
        </p:nvSpPr>
        <p:spPr>
          <a:xfrm>
            <a:off x="374831" y="2018251"/>
            <a:ext cx="4918138" cy="304698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1600" b="1" dirty="0"/>
              <a:t>PROGETTO: </a:t>
            </a:r>
            <a:r>
              <a:rPr lang="it-IT" sz="1600" dirty="0"/>
              <a:t>Migrazione al Cloud</a:t>
            </a:r>
            <a:endParaRPr lang="it-IT" sz="1600" dirty="0">
              <a:cs typeface="Calibri"/>
            </a:endParaRPr>
          </a:p>
          <a:p>
            <a:r>
              <a:rPr lang="it-IT" sz="1600" b="1" dirty="0">
                <a:cs typeface="Calibri"/>
              </a:rPr>
              <a:t>DATA APPROVAZIONE PROGETTO:</a:t>
            </a:r>
            <a:r>
              <a:rPr lang="it-IT" sz="1600" dirty="0">
                <a:cs typeface="Calibri"/>
              </a:rPr>
              <a:t> </a:t>
            </a:r>
          </a:p>
          <a:p>
            <a:r>
              <a:rPr lang="it-IT" sz="1600" dirty="0">
                <a:cs typeface="Calibri"/>
              </a:rPr>
              <a:t>15 dicembre 2022 </a:t>
            </a:r>
          </a:p>
          <a:p>
            <a:r>
              <a:rPr lang="it-IT" sz="1600" dirty="0">
                <a:cs typeface="Calibri"/>
              </a:rPr>
              <a:t>Decreto n. 85–1/2022–PNRR della Presidenza del Consiglio dei Ministri - Dipartimento per la Trasformazione Digital</a:t>
            </a:r>
            <a:endParaRPr lang="it-IT" sz="1600" dirty="0"/>
          </a:p>
          <a:p>
            <a:r>
              <a:rPr lang="it-IT" sz="1600" b="1" dirty="0"/>
              <a:t>CONTRIBUTO ASSEGNATO:</a:t>
            </a:r>
            <a:r>
              <a:rPr lang="it-IT" sz="1600" dirty="0"/>
              <a:t> 1.003,880€</a:t>
            </a:r>
            <a:endParaRPr lang="it-IT" sz="1600" dirty="0">
              <a:cs typeface="Calibri"/>
            </a:endParaRPr>
          </a:p>
          <a:p>
            <a:r>
              <a:rPr lang="it-IT" sz="1600" b="1" dirty="0"/>
              <a:t>RUOLO DEL COMUNE DI MONZA: </a:t>
            </a:r>
            <a:r>
              <a:rPr lang="it-IT" sz="1600" dirty="0" smtClean="0"/>
              <a:t>Soggetto beneficiario e attuatore</a:t>
            </a:r>
            <a:endParaRPr lang="it-IT" sz="1600" dirty="0">
              <a:cs typeface="Calibri"/>
            </a:endParaRPr>
          </a:p>
          <a:p>
            <a:r>
              <a:rPr lang="it-IT" sz="1600" b="1" dirty="0"/>
              <a:t>SETTORE UFFICIO REFERENTE: </a:t>
            </a:r>
            <a:r>
              <a:rPr lang="it-IT" sz="1600" dirty="0"/>
              <a:t>Servizio Agenda Digitale, Sistemi informativi</a:t>
            </a:r>
            <a:endParaRPr lang="it-IT" sz="1600" dirty="0">
              <a:cs typeface="Calibri"/>
            </a:endParaRPr>
          </a:p>
          <a:p>
            <a:r>
              <a:rPr lang="it-IT" sz="1600" b="1" dirty="0"/>
              <a:t>PERIODO DI ATTUAZIONE: </a:t>
            </a:r>
            <a:r>
              <a:rPr lang="it-IT" sz="1600" dirty="0"/>
              <a:t>2022-2025</a:t>
            </a:r>
            <a:endParaRPr lang="it-IT" sz="1600" dirty="0">
              <a:cs typeface="Calibri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C4EA13BE-4156-4A19-B8CF-A00838707020}"/>
              </a:ext>
            </a:extLst>
          </p:cNvPr>
          <p:cNvSpPr txBox="1"/>
          <p:nvPr/>
        </p:nvSpPr>
        <p:spPr>
          <a:xfrm>
            <a:off x="5918116" y="2697966"/>
            <a:ext cx="5206218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it-IT" sz="1400" b="1" dirty="0"/>
              <a:t>ATTIVITÀ DA REALIZZARE</a:t>
            </a:r>
            <a:endParaRPr lang="it-IT" sz="1400" b="1" dirty="0">
              <a:cs typeface="Calibri"/>
            </a:endParaRPr>
          </a:p>
          <a:p>
            <a:r>
              <a:rPr lang="it-IT" sz="1400" dirty="0"/>
              <a:t>Trasferire i dati di 20 servizi in un’infrastruttura </a:t>
            </a:r>
            <a:r>
              <a:rPr lang="it-IT" sz="1400" i="1" dirty="0"/>
              <a:t>cloud</a:t>
            </a:r>
            <a:r>
              <a:rPr lang="it-IT" sz="1400" dirty="0"/>
              <a:t>: </a:t>
            </a:r>
            <a:endParaRPr lang="it-IT" sz="1400" dirty="0">
              <a:cs typeface="Calibri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472D1C6-DD7F-4995-8844-BFC146ADD5A0}"/>
              </a:ext>
            </a:extLst>
          </p:cNvPr>
          <p:cNvSpPr txBox="1"/>
          <p:nvPr/>
        </p:nvSpPr>
        <p:spPr>
          <a:xfrm>
            <a:off x="224356" y="5159092"/>
            <a:ext cx="2085058" cy="33855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t-IT" sz="1600" b="1" dirty="0"/>
              <a:t>CRONOPROGRAMMA </a:t>
            </a:r>
            <a:endParaRPr lang="it-IT" sz="1600" b="1">
              <a:cs typeface="Calibri"/>
            </a:endParaRPr>
          </a:p>
        </p:txBody>
      </p:sp>
      <p:sp>
        <p:nvSpPr>
          <p:cNvPr id="15" name="Pergamena 2 18">
            <a:extLst>
              <a:ext uri="{FF2B5EF4-FFF2-40B4-BE49-F238E27FC236}">
                <a16:creationId xmlns:a16="http://schemas.microsoft.com/office/drawing/2014/main" id="{E06CF8A2-1735-48DB-9755-22D3A89144B8}"/>
              </a:ext>
            </a:extLst>
          </p:cNvPr>
          <p:cNvSpPr/>
          <p:nvPr/>
        </p:nvSpPr>
        <p:spPr>
          <a:xfrm>
            <a:off x="8521225" y="5848669"/>
            <a:ext cx="1196676" cy="49524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it-IT" sz="1400" dirty="0">
                <a:solidFill>
                  <a:schemeClr val="tx1"/>
                </a:solidFill>
              </a:rPr>
              <a:t>IN CORSO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6BF9ED-7CCA-5605-CA62-C30DD1FE8224}"/>
              </a:ext>
            </a:extLst>
          </p:cNvPr>
          <p:cNvSpPr txBox="1"/>
          <p:nvPr/>
        </p:nvSpPr>
        <p:spPr>
          <a:xfrm>
            <a:off x="5594629" y="3343210"/>
            <a:ext cx="3525520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it-IT" sz="1400" dirty="0">
                <a:cs typeface="Calibri"/>
              </a:rPr>
              <a:t>demografici (anagrafe, cimiteri, </a:t>
            </a:r>
            <a:endParaRPr lang="en-US" sz="14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it-IT" sz="1400" dirty="0">
                <a:cs typeface="Calibri"/>
              </a:rPr>
              <a:t>leva militare, giudici popolari, elettorale),</a:t>
            </a:r>
            <a:endParaRPr lang="en-US" sz="14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it-IT" sz="1400" dirty="0">
                <a:cs typeface="Calibri"/>
              </a:rPr>
              <a:t>Statistica</a:t>
            </a:r>
            <a:endParaRPr lang="en-US" sz="14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it-IT" sz="1400" dirty="0">
                <a:cs typeface="Calibri"/>
              </a:rPr>
              <a:t>asili nido</a:t>
            </a:r>
            <a:endParaRPr lang="en-US" sz="14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it-IT" sz="1400" dirty="0">
                <a:cs typeface="Calibri"/>
              </a:rPr>
              <a:t>servizi scolastici</a:t>
            </a:r>
            <a:endParaRPr lang="en-US" sz="14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it-IT" sz="1400" dirty="0">
                <a:cs typeface="Calibri"/>
              </a:rPr>
              <a:t>pratiche sue,</a:t>
            </a:r>
            <a:endParaRPr lang="en-US" sz="14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it-IT" sz="1400" dirty="0">
                <a:cs typeface="Calibri"/>
              </a:rPr>
              <a:t>pratiche </a:t>
            </a:r>
            <a:r>
              <a:rPr lang="it-IT" sz="1400" dirty="0" err="1">
                <a:cs typeface="Calibri"/>
              </a:rPr>
              <a:t>suap</a:t>
            </a:r>
            <a:r>
              <a:rPr lang="it-IT" sz="1400" dirty="0">
                <a:cs typeface="Calibri"/>
              </a:rPr>
              <a:t> autorizzazioni-concessioni, </a:t>
            </a:r>
            <a:endParaRPr lang="en-US" sz="14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it-IT" sz="1400" dirty="0">
                <a:cs typeface="Calibri"/>
              </a:rPr>
              <a:t>mercati, </a:t>
            </a:r>
            <a:endParaRPr lang="en-US" sz="1400" dirty="0"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F08F686-8B9D-BA8B-25D5-0E19422DCE9F}"/>
              </a:ext>
            </a:extLst>
          </p:cNvPr>
          <p:cNvSpPr txBox="1"/>
          <p:nvPr/>
        </p:nvSpPr>
        <p:spPr>
          <a:xfrm>
            <a:off x="9220592" y="3279596"/>
            <a:ext cx="2743200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r>
              <a:rPr lang="it-IT" sz="1400" dirty="0">
                <a:cs typeface="Calibri"/>
              </a:rPr>
              <a:t>contabilità e ragioneria</a:t>
            </a:r>
            <a:endParaRPr lang="en-US" sz="1400" dirty="0"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it-IT" sz="1400" dirty="0">
                <a:cs typeface="Calibri"/>
              </a:rPr>
              <a:t>Economato</a:t>
            </a:r>
            <a:endParaRPr lang="en-US" sz="1400" dirty="0"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it-IT" sz="1400" dirty="0">
                <a:cs typeface="Calibri"/>
              </a:rPr>
              <a:t>tributi maggiori</a:t>
            </a:r>
            <a:endParaRPr lang="en-US" sz="1400" dirty="0"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it-IT" sz="1400" dirty="0">
                <a:cs typeface="Calibri"/>
              </a:rPr>
              <a:t>tributi minori</a:t>
            </a:r>
            <a:endParaRPr lang="en-US" sz="1400" dirty="0"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it-IT" sz="1400" dirty="0">
                <a:cs typeface="Calibri"/>
              </a:rPr>
              <a:t>gestione patrimonio</a:t>
            </a:r>
            <a:endParaRPr lang="en-US" sz="1400" dirty="0"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it-IT" sz="1400" dirty="0">
                <a:cs typeface="Calibri"/>
              </a:rPr>
              <a:t>gestione economica</a:t>
            </a:r>
            <a:endParaRPr lang="en-US" sz="1400" dirty="0"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it-IT" sz="1400" dirty="0">
                <a:cs typeface="Calibri"/>
              </a:rPr>
              <a:t>Controllo partecipate</a:t>
            </a:r>
            <a:endParaRPr lang="en-US" sz="1400" dirty="0"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it-IT" sz="1400" dirty="0">
                <a:cs typeface="Calibri"/>
              </a:rPr>
              <a:t>programmazione-organizzazione controllo.</a:t>
            </a:r>
            <a:endParaRPr lang="en-US" sz="1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1526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-4244"/>
            <a:ext cx="12192000" cy="1343797"/>
            <a:chOff x="0" y="63511"/>
            <a:chExt cx="12192000" cy="1255374"/>
          </a:xfrm>
          <a:solidFill>
            <a:schemeClr val="accent1">
              <a:lumMod val="75000"/>
            </a:schemeClr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B4DAA43-4F65-4BA4-84B8-CDE75A48B1F5}"/>
              </a:ext>
            </a:extLst>
          </p:cNvPr>
          <p:cNvSpPr txBox="1"/>
          <p:nvPr/>
        </p:nvSpPr>
        <p:spPr>
          <a:xfrm>
            <a:off x="2325898" y="1369632"/>
            <a:ext cx="7540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Investimento 1.3 “Dati e Interoperabilità”</a:t>
            </a:r>
          </a:p>
          <a:p>
            <a:pPr algn="ctr"/>
            <a:r>
              <a:rPr lang="it-IT" b="1" dirty="0"/>
              <a:t>Misura 1.3.1 “Piattaforma digitale nazionale dati” – Comuni (Ottobre 2022)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5681E2C-30EE-47B8-B043-01DDB8BC2E16}"/>
              </a:ext>
            </a:extLst>
          </p:cNvPr>
          <p:cNvSpPr txBox="1"/>
          <p:nvPr/>
        </p:nvSpPr>
        <p:spPr>
          <a:xfrm>
            <a:off x="2474143" y="241008"/>
            <a:ext cx="72437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chemeClr val="bg1"/>
                </a:solidFill>
              </a:rPr>
              <a:t>M1 - DIGITALIZZAZIONE, INNOVAZIONE, COMPETITIVITÀ, CULTURA</a:t>
            </a:r>
          </a:p>
          <a:p>
            <a:r>
              <a:rPr lang="it-IT" sz="2000" dirty="0">
                <a:solidFill>
                  <a:schemeClr val="bg1"/>
                </a:solidFill>
              </a:rPr>
              <a:t>C1 - DIGITALIZZAZIONE, INNOVAZIONE E SICUREZZA NELLA PA</a:t>
            </a:r>
          </a:p>
        </p:txBody>
      </p:sp>
      <p:sp>
        <p:nvSpPr>
          <p:cNvPr id="7" name="CasellaDiTesto 11">
            <a:extLst>
              <a:ext uri="{FF2B5EF4-FFF2-40B4-BE49-F238E27FC236}">
                <a16:creationId xmlns:a16="http://schemas.microsoft.com/office/drawing/2014/main" id="{947812E5-8BB9-9491-1450-13B7FC6DC2BE}"/>
              </a:ext>
            </a:extLst>
          </p:cNvPr>
          <p:cNvSpPr txBox="1"/>
          <p:nvPr/>
        </p:nvSpPr>
        <p:spPr>
          <a:xfrm>
            <a:off x="254830" y="2350906"/>
            <a:ext cx="5508209" cy="280076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1600" b="1" dirty="0"/>
              <a:t>PROGETTO: </a:t>
            </a:r>
            <a:r>
              <a:rPr lang="it-IT" sz="1600" dirty="0">
                <a:cs typeface="Calibri"/>
              </a:rPr>
              <a:t>Piattaforma digitale nazionale dati</a:t>
            </a:r>
          </a:p>
          <a:p>
            <a:r>
              <a:rPr lang="it-IT" sz="1600" b="1" dirty="0">
                <a:cs typeface="Calibri"/>
              </a:rPr>
              <a:t>DATA APPROVAZIONE PROGETTO:</a:t>
            </a:r>
            <a:r>
              <a:rPr lang="it-IT" sz="1600" dirty="0">
                <a:cs typeface="Calibri"/>
              </a:rPr>
              <a:t> </a:t>
            </a:r>
          </a:p>
          <a:p>
            <a:r>
              <a:rPr lang="it-IT" sz="1600" dirty="0">
                <a:cs typeface="Calibri"/>
              </a:rPr>
              <a:t>31 gennaio 2023</a:t>
            </a:r>
            <a:endParaRPr lang="en-US" sz="1600" dirty="0">
              <a:cs typeface="Calibri"/>
            </a:endParaRPr>
          </a:p>
          <a:p>
            <a:r>
              <a:rPr lang="it-IT" sz="1600" dirty="0">
                <a:cs typeface="Calibri"/>
              </a:rPr>
              <a:t>Decreto n. 152-1/2022–PNRR della Presidenza del Consiglio dei Ministri - Dipartimento per la Trasformazione Digitale </a:t>
            </a:r>
          </a:p>
          <a:p>
            <a:r>
              <a:rPr lang="it-IT" sz="1600" b="1" dirty="0">
                <a:cs typeface="Calibri"/>
              </a:rPr>
              <a:t>CONTRIBUTO ASSEGNATO</a:t>
            </a:r>
            <a:r>
              <a:rPr lang="it-IT" sz="1600" dirty="0">
                <a:cs typeface="Calibri"/>
              </a:rPr>
              <a:t>: </a:t>
            </a:r>
            <a:r>
              <a:rPr lang="it-IT" sz="1600" dirty="0"/>
              <a:t>203.435€</a:t>
            </a:r>
            <a:endParaRPr lang="it-IT" sz="1600" dirty="0">
              <a:cs typeface="Calibri"/>
            </a:endParaRPr>
          </a:p>
          <a:p>
            <a:r>
              <a:rPr lang="it-IT" sz="1600" b="1" dirty="0"/>
              <a:t>RUOLO DEL COMUNE DI MONZA: </a:t>
            </a:r>
            <a:r>
              <a:rPr lang="it-IT" sz="1600" dirty="0"/>
              <a:t>Soggetto beneficiario e attuatore</a:t>
            </a:r>
            <a:endParaRPr lang="it-IT" sz="1600" dirty="0">
              <a:cs typeface="Calibri"/>
            </a:endParaRPr>
          </a:p>
          <a:p>
            <a:r>
              <a:rPr lang="it-IT" sz="1600" b="1" dirty="0" smtClean="0"/>
              <a:t>SETTORE </a:t>
            </a:r>
            <a:r>
              <a:rPr lang="it-IT" sz="1600" b="1" dirty="0"/>
              <a:t>UFFICIO REFERENTE: </a:t>
            </a:r>
            <a:r>
              <a:rPr lang="it-IT" sz="1600" dirty="0"/>
              <a:t>Servizio Agenda Digitale, Sistemi informativi</a:t>
            </a:r>
            <a:endParaRPr lang="it-IT" sz="1600" dirty="0">
              <a:cs typeface="Calibri"/>
            </a:endParaRPr>
          </a:p>
          <a:p>
            <a:r>
              <a:rPr lang="it-IT" sz="1600" b="1" dirty="0"/>
              <a:t>PERIODO DI ATTUAZIONE: </a:t>
            </a:r>
            <a:r>
              <a:rPr lang="it-IT" sz="1600" dirty="0"/>
              <a:t>2023-2024</a:t>
            </a:r>
            <a:endParaRPr lang="it-IT" sz="1600" dirty="0">
              <a:cs typeface="Calibri"/>
            </a:endParaRPr>
          </a:p>
        </p:txBody>
      </p:sp>
      <p:sp>
        <p:nvSpPr>
          <p:cNvPr id="9" name="Segnaposto contenuto 19">
            <a:extLst>
              <a:ext uri="{FF2B5EF4-FFF2-40B4-BE49-F238E27FC236}">
                <a16:creationId xmlns:a16="http://schemas.microsoft.com/office/drawing/2014/main" id="{28615293-41EF-F1DD-5E09-5CEDD2D63DA7}"/>
              </a:ext>
            </a:extLst>
          </p:cNvPr>
          <p:cNvSpPr>
            <a:spLocks noGrp="1"/>
          </p:cNvSpPr>
          <p:nvPr/>
        </p:nvSpPr>
        <p:spPr>
          <a:xfrm>
            <a:off x="5938886" y="2518521"/>
            <a:ext cx="5626966" cy="203132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/>
              <a:t>OBIETTIVO GENERALE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400" dirty="0"/>
              <a:t>Integrazione delle cosiddette API (</a:t>
            </a:r>
            <a:r>
              <a:rPr lang="it-IT" sz="1400" i="1" dirty="0"/>
              <a:t>Application Programming Interface</a:t>
            </a:r>
            <a:r>
              <a:rPr lang="it-IT" sz="1400" dirty="0"/>
              <a:t>) nel catalogo API della Piattaforma Digitale Nazionale Dati.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14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400" b="1" dirty="0"/>
              <a:t>ATTIVITA’ DA REALIZZARE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400" dirty="0"/>
              <a:t>Erogazione API1; API2; API3; API 4; API 5</a:t>
            </a:r>
            <a:endParaRPr lang="it-IT" sz="1400" dirty="0">
              <a:cs typeface="Calibri" panose="020F0502020204030204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400" dirty="0"/>
              <a:t>Le API sono un insieme di procedure, funzionalità e/o operazioni disponibili al programmatore, di solito raggruppate a formare un insieme di strumenti specifici per l'espletamento di un determinato compito.</a:t>
            </a:r>
            <a:endParaRPr lang="it-IT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A4C13D-B59D-0A5D-9559-0DB43D04A8FB}"/>
              </a:ext>
            </a:extLst>
          </p:cNvPr>
          <p:cNvSpPr txBox="1"/>
          <p:nvPr/>
        </p:nvSpPr>
        <p:spPr>
          <a:xfrm>
            <a:off x="174171" y="5192447"/>
            <a:ext cx="27432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b="1" dirty="0">
                <a:cs typeface="Calibri"/>
              </a:rPr>
              <a:t>CRONOPROGRAMMA</a:t>
            </a:r>
            <a:r>
              <a:rPr lang="it-IT" sz="1400" b="1" dirty="0">
                <a:cs typeface="Calibri"/>
              </a:rPr>
              <a:t> </a:t>
            </a:r>
            <a:endParaRPr lang="en-US" dirty="0"/>
          </a:p>
        </p:txBody>
      </p:sp>
      <p:graphicFrame>
        <p:nvGraphicFramePr>
          <p:cNvPr id="31" name="Tabella 8">
            <a:extLst>
              <a:ext uri="{FF2B5EF4-FFF2-40B4-BE49-F238E27FC236}">
                <a16:creationId xmlns:a16="http://schemas.microsoft.com/office/drawing/2014/main" id="{20746A30-69B4-94D3-7178-90B6838504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216469"/>
              </p:ext>
            </p:extLst>
          </p:nvPr>
        </p:nvGraphicFramePr>
        <p:xfrm>
          <a:off x="254831" y="5559790"/>
          <a:ext cx="6430054" cy="118872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543444">
                  <a:extLst>
                    <a:ext uri="{9D8B030D-6E8A-4147-A177-3AD203B41FA5}">
                      <a16:colId xmlns:a16="http://schemas.microsoft.com/office/drawing/2014/main" val="2336825101"/>
                    </a:ext>
                  </a:extLst>
                </a:gridCol>
                <a:gridCol w="519851">
                  <a:extLst>
                    <a:ext uri="{9D8B030D-6E8A-4147-A177-3AD203B41FA5}">
                      <a16:colId xmlns:a16="http://schemas.microsoft.com/office/drawing/2014/main" val="1975809882"/>
                    </a:ext>
                  </a:extLst>
                </a:gridCol>
                <a:gridCol w="1285453">
                  <a:extLst>
                    <a:ext uri="{9D8B030D-6E8A-4147-A177-3AD203B41FA5}">
                      <a16:colId xmlns:a16="http://schemas.microsoft.com/office/drawing/2014/main" val="1933832143"/>
                    </a:ext>
                  </a:extLst>
                </a:gridCol>
                <a:gridCol w="907378">
                  <a:extLst>
                    <a:ext uri="{9D8B030D-6E8A-4147-A177-3AD203B41FA5}">
                      <a16:colId xmlns:a16="http://schemas.microsoft.com/office/drawing/2014/main" val="2280370077"/>
                    </a:ext>
                  </a:extLst>
                </a:gridCol>
                <a:gridCol w="718341">
                  <a:extLst>
                    <a:ext uri="{9D8B030D-6E8A-4147-A177-3AD203B41FA5}">
                      <a16:colId xmlns:a16="http://schemas.microsoft.com/office/drawing/2014/main" val="1532982695"/>
                    </a:ext>
                  </a:extLst>
                </a:gridCol>
                <a:gridCol w="1455587">
                  <a:extLst>
                    <a:ext uri="{9D8B030D-6E8A-4147-A177-3AD203B41FA5}">
                      <a16:colId xmlns:a16="http://schemas.microsoft.com/office/drawing/2014/main" val="1078337466"/>
                    </a:ext>
                  </a:extLst>
                </a:gridCol>
              </a:tblGrid>
              <a:tr h="212436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Attività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478148"/>
                  </a:ext>
                </a:extLst>
              </a:tr>
              <a:tr h="361142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Contrattualizzazione del fornitore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650100"/>
                  </a:ext>
                </a:extLst>
              </a:tr>
              <a:tr h="361142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Completamento delle attività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2408658"/>
                  </a:ext>
                </a:extLst>
              </a:tr>
            </a:tbl>
          </a:graphicData>
        </a:graphic>
      </p:graphicFrame>
      <p:sp>
        <p:nvSpPr>
          <p:cNvPr id="13" name="Pergamena 2 18">
            <a:extLst>
              <a:ext uri="{FF2B5EF4-FFF2-40B4-BE49-F238E27FC236}">
                <a16:creationId xmlns:a16="http://schemas.microsoft.com/office/drawing/2014/main" id="{98968794-8E5A-4DFD-B545-E6A50FC17D8A}"/>
              </a:ext>
            </a:extLst>
          </p:cNvPr>
          <p:cNvSpPr/>
          <p:nvPr/>
        </p:nvSpPr>
        <p:spPr>
          <a:xfrm>
            <a:off x="8669425" y="5728814"/>
            <a:ext cx="1196676" cy="49524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it-IT" sz="1400" dirty="0">
                <a:solidFill>
                  <a:schemeClr val="tx1"/>
                </a:solidFill>
              </a:rPr>
              <a:t>IN CORSO</a:t>
            </a:r>
          </a:p>
        </p:txBody>
      </p:sp>
    </p:spTree>
    <p:extLst>
      <p:ext uri="{BB962C8B-B14F-4D97-AF65-F5344CB8AC3E}">
        <p14:creationId xmlns:p14="http://schemas.microsoft.com/office/powerpoint/2010/main" val="930053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-4244"/>
            <a:ext cx="12192000" cy="1343797"/>
            <a:chOff x="0" y="63511"/>
            <a:chExt cx="12192000" cy="1255374"/>
          </a:xfrm>
          <a:solidFill>
            <a:srgbClr val="C00000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E060C9A-2A03-4173-83DD-0A5EFBE4014C}"/>
              </a:ext>
            </a:extLst>
          </p:cNvPr>
          <p:cNvSpPr txBox="1"/>
          <p:nvPr/>
        </p:nvSpPr>
        <p:spPr>
          <a:xfrm>
            <a:off x="0" y="146139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base"/>
            <a:r>
              <a:rPr lang="it-IT" b="1" dirty="0"/>
              <a:t>Investimento 1.4 “Servizi e cittadinanza digitale”</a:t>
            </a:r>
            <a:r>
              <a:rPr lang="en-US" b="1" dirty="0"/>
              <a:t>​</a:t>
            </a:r>
          </a:p>
          <a:p>
            <a:pPr algn="ctr" rtl="0" fontAlgn="base"/>
            <a:r>
              <a:rPr lang="it-IT" b="1" dirty="0"/>
              <a:t>Misura 1.4.1 – "Esperienza del cittadino nei servizi pubblici" – Comuni (Aprile 2022) </a:t>
            </a:r>
            <a:r>
              <a:rPr lang="en-US" b="1" dirty="0"/>
              <a:t>​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A3E0D02-13D5-4608-8BD7-D72B59B404D3}"/>
              </a:ext>
            </a:extLst>
          </p:cNvPr>
          <p:cNvSpPr txBox="1"/>
          <p:nvPr/>
        </p:nvSpPr>
        <p:spPr>
          <a:xfrm>
            <a:off x="3396610" y="4244575"/>
            <a:ext cx="62333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it-IT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E8D77F48-0406-4BB8-B703-2104F9DAA360}"/>
              </a:ext>
            </a:extLst>
          </p:cNvPr>
          <p:cNvSpPr txBox="1"/>
          <p:nvPr/>
        </p:nvSpPr>
        <p:spPr>
          <a:xfrm>
            <a:off x="2474143" y="241008"/>
            <a:ext cx="72437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chemeClr val="bg1"/>
                </a:solidFill>
              </a:rPr>
              <a:t>M1 - DIGITALIZZAZIONE, INNOVAZIONE, COMPETITIVITÀ, CULTURA</a:t>
            </a:r>
          </a:p>
          <a:p>
            <a:r>
              <a:rPr lang="it-IT" sz="2000" dirty="0">
                <a:solidFill>
                  <a:schemeClr val="bg1"/>
                </a:solidFill>
              </a:rPr>
              <a:t>C1 - DIGITALIZZAZIONE, INNOVAZIONE E SICUREZZA NELLA PA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8ADCBB69-CFEA-46F9-BC1F-FADC17ACD3F4}"/>
              </a:ext>
            </a:extLst>
          </p:cNvPr>
          <p:cNvSpPr txBox="1"/>
          <p:nvPr/>
        </p:nvSpPr>
        <p:spPr>
          <a:xfrm>
            <a:off x="3051313" y="3247647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it-IT" dirty="0"/>
          </a:p>
        </p:txBody>
      </p:sp>
      <p:sp>
        <p:nvSpPr>
          <p:cNvPr id="18" name="CasellaDiTesto 11">
            <a:extLst>
              <a:ext uri="{FF2B5EF4-FFF2-40B4-BE49-F238E27FC236}">
                <a16:creationId xmlns:a16="http://schemas.microsoft.com/office/drawing/2014/main" id="{6BF5978A-F9FB-4489-82D2-44A556B03AA3}"/>
              </a:ext>
            </a:extLst>
          </p:cNvPr>
          <p:cNvSpPr txBox="1"/>
          <p:nvPr/>
        </p:nvSpPr>
        <p:spPr>
          <a:xfrm>
            <a:off x="254830" y="2359453"/>
            <a:ext cx="5779576" cy="230832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1600" b="1" dirty="0"/>
              <a:t>PROGETTO: </a:t>
            </a:r>
            <a:r>
              <a:rPr lang="it-IT" sz="1600" b="0" i="0" u="none" strike="noStrike" dirty="0">
                <a:effectLst/>
              </a:rPr>
              <a:t>Sito internet – pacchetto cittadino informato</a:t>
            </a:r>
          </a:p>
          <a:p>
            <a:r>
              <a:rPr lang="it-IT" sz="1600" b="1" dirty="0">
                <a:cs typeface="Calibri"/>
              </a:rPr>
              <a:t>DATA APPROVAZIONE PROGETTO:</a:t>
            </a:r>
            <a:r>
              <a:rPr lang="it-IT" sz="1600" dirty="0">
                <a:cs typeface="Calibri"/>
              </a:rPr>
              <a:t> </a:t>
            </a:r>
          </a:p>
          <a:p>
            <a:pPr rtl="0" fontAlgn="base"/>
            <a:r>
              <a:rPr lang="it-IT" sz="1600" i="0" u="none" strike="noStrike" dirty="0">
                <a:effectLst/>
              </a:rPr>
              <a:t>20 settembre 2022</a:t>
            </a:r>
            <a:r>
              <a:rPr lang="en-US" sz="1600" i="0" dirty="0">
                <a:effectLst/>
              </a:rPr>
              <a:t>​</a:t>
            </a:r>
          </a:p>
          <a:p>
            <a:pPr rtl="0" fontAlgn="base"/>
            <a:r>
              <a:rPr lang="it-IT" sz="1600" i="0" u="none" strike="noStrike" dirty="0">
                <a:effectLst/>
              </a:rPr>
              <a:t>Decreto n.30-2/2022–PNRR della Presidenza del Consiglio dei Ministri - Dipartimento per la trasformazione digitale </a:t>
            </a:r>
            <a:r>
              <a:rPr lang="en-US" sz="1600" i="0" dirty="0">
                <a:effectLst/>
              </a:rPr>
              <a:t>​</a:t>
            </a:r>
          </a:p>
          <a:p>
            <a:r>
              <a:rPr lang="it-IT" sz="1600" b="1" dirty="0">
                <a:cs typeface="Calibri"/>
              </a:rPr>
              <a:t>CONTRIBUTO ASSEGNATO</a:t>
            </a:r>
            <a:r>
              <a:rPr lang="it-IT" sz="1600" dirty="0">
                <a:cs typeface="Calibri"/>
              </a:rPr>
              <a:t>: </a:t>
            </a:r>
            <a:r>
              <a:rPr lang="it-IT" sz="1600" b="0" i="0" u="none" strike="noStrike" dirty="0">
                <a:effectLst/>
              </a:rPr>
              <a:t>162.545€</a:t>
            </a:r>
            <a:r>
              <a:rPr lang="it-IT" sz="1600" b="0" i="0" dirty="0">
                <a:effectLst/>
              </a:rPr>
              <a:t>​</a:t>
            </a:r>
            <a:endParaRPr lang="it-IT" sz="1600" dirty="0">
              <a:cs typeface="Calibri"/>
            </a:endParaRPr>
          </a:p>
          <a:p>
            <a:r>
              <a:rPr lang="it-IT" sz="1600" b="1" dirty="0"/>
              <a:t>RUOLO DEL COMUNE DI MONZA: </a:t>
            </a:r>
            <a:r>
              <a:rPr lang="it-IT" sz="1600" dirty="0"/>
              <a:t>Soggetto beneficiario e attuatore</a:t>
            </a:r>
            <a:endParaRPr lang="it-IT" sz="1600" dirty="0">
              <a:cs typeface="Calibri"/>
            </a:endParaRPr>
          </a:p>
          <a:p>
            <a:r>
              <a:rPr lang="it-IT" sz="1600" b="1" dirty="0" smtClean="0"/>
              <a:t>SETTORE </a:t>
            </a:r>
            <a:r>
              <a:rPr lang="it-IT" sz="1600" b="1" dirty="0"/>
              <a:t>UFFICIO REFERENTE: </a:t>
            </a:r>
            <a:r>
              <a:rPr lang="it-IT" sz="1600" b="0" i="0" u="none" strike="noStrike" dirty="0">
                <a:effectLst/>
              </a:rPr>
              <a:t>Sistemi Web</a:t>
            </a:r>
            <a:r>
              <a:rPr lang="it-IT" sz="1600" b="0" i="0" dirty="0">
                <a:effectLst/>
              </a:rPr>
              <a:t>​</a:t>
            </a:r>
            <a:endParaRPr lang="it-IT" sz="1600" dirty="0">
              <a:cs typeface="Calibri"/>
            </a:endParaRPr>
          </a:p>
          <a:p>
            <a:r>
              <a:rPr lang="it-IT" sz="1600" b="1" dirty="0"/>
              <a:t>PERIODO DI ATTUAZIONE: </a:t>
            </a:r>
            <a:r>
              <a:rPr lang="it-IT" sz="1600" dirty="0"/>
              <a:t>2022-2024</a:t>
            </a:r>
            <a:endParaRPr lang="it-IT" sz="1600" dirty="0">
              <a:cs typeface="Calibri"/>
            </a:endParaRPr>
          </a:p>
        </p:txBody>
      </p:sp>
      <p:graphicFrame>
        <p:nvGraphicFramePr>
          <p:cNvPr id="19" name="Tabella 8">
            <a:extLst>
              <a:ext uri="{FF2B5EF4-FFF2-40B4-BE49-F238E27FC236}">
                <a16:creationId xmlns:a16="http://schemas.microsoft.com/office/drawing/2014/main" id="{3F7F3309-15AB-4780-BDB7-7C4D0EF840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108440"/>
              </p:ext>
            </p:extLst>
          </p:nvPr>
        </p:nvGraphicFramePr>
        <p:xfrm>
          <a:off x="254830" y="5250466"/>
          <a:ext cx="5841170" cy="129535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123556">
                  <a:extLst>
                    <a:ext uri="{9D8B030D-6E8A-4147-A177-3AD203B41FA5}">
                      <a16:colId xmlns:a16="http://schemas.microsoft.com/office/drawing/2014/main" val="2336825101"/>
                    </a:ext>
                  </a:extLst>
                </a:gridCol>
                <a:gridCol w="1584270">
                  <a:extLst>
                    <a:ext uri="{9D8B030D-6E8A-4147-A177-3AD203B41FA5}">
                      <a16:colId xmlns:a16="http://schemas.microsoft.com/office/drawing/2014/main" val="1975809882"/>
                    </a:ext>
                  </a:extLst>
                </a:gridCol>
                <a:gridCol w="576072">
                  <a:extLst>
                    <a:ext uri="{9D8B030D-6E8A-4147-A177-3AD203B41FA5}">
                      <a16:colId xmlns:a16="http://schemas.microsoft.com/office/drawing/2014/main" val="3615844900"/>
                    </a:ext>
                  </a:extLst>
                </a:gridCol>
                <a:gridCol w="1060704">
                  <a:extLst>
                    <a:ext uri="{9D8B030D-6E8A-4147-A177-3AD203B41FA5}">
                      <a16:colId xmlns:a16="http://schemas.microsoft.com/office/drawing/2014/main" val="3836194748"/>
                    </a:ext>
                  </a:extLst>
                </a:gridCol>
                <a:gridCol w="1069848">
                  <a:extLst>
                    <a:ext uri="{9D8B030D-6E8A-4147-A177-3AD203B41FA5}">
                      <a16:colId xmlns:a16="http://schemas.microsoft.com/office/drawing/2014/main" val="366442464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495684000"/>
                    </a:ext>
                  </a:extLst>
                </a:gridCol>
              </a:tblGrid>
              <a:tr h="376421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Attività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2024</a:t>
                      </a:r>
                    </a:p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478148"/>
                  </a:ext>
                </a:extLst>
              </a:tr>
              <a:tr h="426673">
                <a:tc>
                  <a:txBody>
                    <a:bodyPr/>
                    <a:lstStyle/>
                    <a:p>
                      <a:pPr algn="ctr"/>
                      <a:r>
                        <a:rPr lang="it-IT" sz="1050" dirty="0"/>
                        <a:t>Contrattualizzazione del fornitore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650100"/>
                  </a:ext>
                </a:extLst>
              </a:tr>
              <a:tr h="376421">
                <a:tc>
                  <a:txBody>
                    <a:bodyPr/>
                    <a:lstStyle/>
                    <a:p>
                      <a:pPr algn="ctr"/>
                      <a:r>
                        <a:rPr lang="it-IT" sz="1050" dirty="0"/>
                        <a:t>Completamento delle attività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2408658"/>
                  </a:ext>
                </a:extLst>
              </a:tr>
            </a:tbl>
          </a:graphicData>
        </a:graphic>
      </p:graphicFrame>
      <p:sp>
        <p:nvSpPr>
          <p:cNvPr id="20" name="Segnaposto contenuto 19">
            <a:extLst>
              <a:ext uri="{FF2B5EF4-FFF2-40B4-BE49-F238E27FC236}">
                <a16:creationId xmlns:a16="http://schemas.microsoft.com/office/drawing/2014/main" id="{89627EC1-0141-4A61-87C1-8D6F3D332DD3}"/>
              </a:ext>
            </a:extLst>
          </p:cNvPr>
          <p:cNvSpPr>
            <a:spLocks noGrp="1"/>
          </p:cNvSpPr>
          <p:nvPr/>
        </p:nvSpPr>
        <p:spPr>
          <a:xfrm>
            <a:off x="6323456" y="2676180"/>
            <a:ext cx="5626966" cy="16004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/>
              <a:t>OBIETTIVO GENERALE​</a:t>
            </a: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400" dirty="0"/>
              <a:t>Miglioramento del sito comunale istituzionale con obiettivo di mettere a disposizione dei cittadini interfacce fruibili coerenti e accessibili.</a:t>
            </a: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​</a:t>
            </a:r>
          </a:p>
          <a:p>
            <a:pPr marL="0" indent="0" algn="ctr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400" b="1" dirty="0"/>
              <a:t>ATTIVITA’ DA REALIZZARE</a:t>
            </a:r>
            <a:r>
              <a:rPr lang="en-US" sz="1400" b="1" dirty="0"/>
              <a:t>​</a:t>
            </a: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400" dirty="0"/>
              <a:t>Gara ad evidenza pubblica per la scelta del fornitore a cui affidare il lavoro di miglioramento del sito.</a:t>
            </a:r>
            <a:endParaRPr lang="en-US" sz="1400" dirty="0"/>
          </a:p>
        </p:txBody>
      </p:sp>
      <p:sp>
        <p:nvSpPr>
          <p:cNvPr id="21" name="TextBox 16">
            <a:extLst>
              <a:ext uri="{FF2B5EF4-FFF2-40B4-BE49-F238E27FC236}">
                <a16:creationId xmlns:a16="http://schemas.microsoft.com/office/drawing/2014/main" id="{57639E5F-9D17-4227-8ADE-69178E132FBE}"/>
              </a:ext>
            </a:extLst>
          </p:cNvPr>
          <p:cNvSpPr txBox="1"/>
          <p:nvPr/>
        </p:nvSpPr>
        <p:spPr>
          <a:xfrm>
            <a:off x="150055" y="4919702"/>
            <a:ext cx="27432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b="1" dirty="0">
                <a:cs typeface="Calibri"/>
              </a:rPr>
              <a:t>CRONOPROGRAMMA</a:t>
            </a:r>
            <a:r>
              <a:rPr lang="it-IT" sz="1400" b="1" dirty="0">
                <a:cs typeface="Calibri"/>
              </a:rPr>
              <a:t> </a:t>
            </a:r>
            <a:endParaRPr lang="en-US" dirty="0"/>
          </a:p>
        </p:txBody>
      </p:sp>
      <p:sp>
        <p:nvSpPr>
          <p:cNvPr id="25" name="Rectangle 2">
            <a:extLst>
              <a:ext uri="{FF2B5EF4-FFF2-40B4-BE49-F238E27FC236}">
                <a16:creationId xmlns:a16="http://schemas.microsoft.com/office/drawing/2014/main" id="{CCDC1D46-CA46-4C2C-8B61-BC5A0C860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59" y="42535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Pergamena 2 18">
            <a:extLst>
              <a:ext uri="{FF2B5EF4-FFF2-40B4-BE49-F238E27FC236}">
                <a16:creationId xmlns:a16="http://schemas.microsoft.com/office/drawing/2014/main" id="{0DDC48E5-F01A-43E6-9146-322C3B51E61B}"/>
              </a:ext>
            </a:extLst>
          </p:cNvPr>
          <p:cNvSpPr/>
          <p:nvPr/>
        </p:nvSpPr>
        <p:spPr>
          <a:xfrm>
            <a:off x="8888583" y="5207791"/>
            <a:ext cx="1196676" cy="49524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it-IT" sz="1400" dirty="0">
                <a:solidFill>
                  <a:schemeClr val="tx1"/>
                </a:solidFill>
              </a:rPr>
              <a:t>IN CORSO</a:t>
            </a:r>
          </a:p>
        </p:txBody>
      </p:sp>
    </p:spTree>
    <p:extLst>
      <p:ext uri="{BB962C8B-B14F-4D97-AF65-F5344CB8AC3E}">
        <p14:creationId xmlns:p14="http://schemas.microsoft.com/office/powerpoint/2010/main" val="3381341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-4244"/>
            <a:ext cx="12192000" cy="1343797"/>
            <a:chOff x="0" y="63511"/>
            <a:chExt cx="12192000" cy="1255374"/>
          </a:xfrm>
          <a:solidFill>
            <a:srgbClr val="C00000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Rettangolo 5">
            <a:extLst>
              <a:ext uri="{FF2B5EF4-FFF2-40B4-BE49-F238E27FC236}">
                <a16:creationId xmlns:a16="http://schemas.microsoft.com/office/drawing/2014/main" id="{4CBDA771-FAF8-4BB0-9A32-FC28CBF52D04}"/>
              </a:ext>
            </a:extLst>
          </p:cNvPr>
          <p:cNvSpPr/>
          <p:nvPr/>
        </p:nvSpPr>
        <p:spPr>
          <a:xfrm>
            <a:off x="2400505" y="261050"/>
            <a:ext cx="96064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M1 - DIGITALIZZAZIONE, INNOVAZIONE, COMPETITIVITÀ, CULTURA</a:t>
            </a:r>
          </a:p>
          <a:p>
            <a:r>
              <a:rPr lang="it-IT" sz="2400" i="1" dirty="0">
                <a:solidFill>
                  <a:schemeClr val="bg1"/>
                </a:solidFill>
              </a:rPr>
              <a:t>C1 - DIGITALIZZAZIONE, INNOVAZIONE E SICUREZZA NELLA PA</a:t>
            </a:r>
          </a:p>
        </p:txBody>
      </p:sp>
      <p:sp>
        <p:nvSpPr>
          <p:cNvPr id="7" name="Segnaposto testo 16">
            <a:extLst>
              <a:ext uri="{FF2B5EF4-FFF2-40B4-BE49-F238E27FC236}">
                <a16:creationId xmlns:a16="http://schemas.microsoft.com/office/drawing/2014/main" id="{201B4CC1-99E0-42C5-80CF-42B8D156F6D0}"/>
              </a:ext>
            </a:extLst>
          </p:cNvPr>
          <p:cNvSpPr txBox="1">
            <a:spLocks/>
          </p:cNvSpPr>
          <p:nvPr/>
        </p:nvSpPr>
        <p:spPr>
          <a:xfrm>
            <a:off x="215863" y="1397286"/>
            <a:ext cx="11477898" cy="5909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it-IT" sz="1800" b="1" dirty="0"/>
              <a:t>Investimento 1.4 “Servizi e cittadinanza digitale”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1800" b="1" dirty="0"/>
              <a:t>Misura 1.4.3 “Adozione APP IO” - Comuni (Aprile 2022)</a:t>
            </a:r>
          </a:p>
        </p:txBody>
      </p:sp>
      <p:sp>
        <p:nvSpPr>
          <p:cNvPr id="8" name="Segnaposto contenuto 17">
            <a:extLst>
              <a:ext uri="{FF2B5EF4-FFF2-40B4-BE49-F238E27FC236}">
                <a16:creationId xmlns:a16="http://schemas.microsoft.com/office/drawing/2014/main" id="{9EE8C4EA-0EEC-4574-89EA-20B04228C79F}"/>
              </a:ext>
            </a:extLst>
          </p:cNvPr>
          <p:cNvSpPr txBox="1">
            <a:spLocks/>
          </p:cNvSpPr>
          <p:nvPr/>
        </p:nvSpPr>
        <p:spPr>
          <a:xfrm>
            <a:off x="495862" y="2337354"/>
            <a:ext cx="5553245" cy="262605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txBody>
          <a:bodyPr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600" b="1" dirty="0"/>
              <a:t>PROGETTO: </a:t>
            </a:r>
            <a:r>
              <a:rPr lang="it-IT" sz="1600" dirty="0"/>
              <a:t>APP IO – Servizi scolastici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600" b="1" dirty="0"/>
              <a:t>DATA APPROVAZIONE: </a:t>
            </a:r>
            <a:r>
              <a:rPr lang="it-IT" sz="1600" dirty="0"/>
              <a:t>2 novembre 2022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600" dirty="0"/>
              <a:t>Decreto n. 24-5/2022–PNRR della Presidenza del Consiglio dei Ministri - Dipartimento per la trasformazione digitale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600" b="1" dirty="0"/>
              <a:t>CONTRIBUTO ASSEGNATO: </a:t>
            </a:r>
            <a:r>
              <a:rPr lang="it-IT" sz="1600" dirty="0"/>
              <a:t>9.891€</a:t>
            </a:r>
          </a:p>
          <a:p>
            <a:pPr marL="0" indent="0">
              <a:buNone/>
            </a:pPr>
            <a:r>
              <a:rPr lang="it-IT" sz="1600" b="1" dirty="0"/>
              <a:t>RUOLO DEL COMUNE DI MONZA: </a:t>
            </a:r>
            <a:r>
              <a:rPr lang="it-IT" sz="1600" dirty="0"/>
              <a:t>Soggetto beneficiario e attuatore</a:t>
            </a:r>
            <a:endParaRPr lang="it-IT" sz="1600" dirty="0"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600" b="1" dirty="0" smtClean="0"/>
              <a:t>SETTORE </a:t>
            </a:r>
            <a:r>
              <a:rPr lang="it-IT" sz="1600" b="1" dirty="0"/>
              <a:t>UFFICIO REFERENTE: </a:t>
            </a:r>
            <a:r>
              <a:rPr lang="it-IT" sz="1600" dirty="0"/>
              <a:t>Servizio Agenda Digitale, Sistemi Informativi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600" b="1" dirty="0"/>
              <a:t>PERIODO DI ATTUAZIONE: </a:t>
            </a:r>
            <a:r>
              <a:rPr lang="it-IT" sz="1600" dirty="0"/>
              <a:t>2022-2023</a:t>
            </a:r>
          </a:p>
        </p:txBody>
      </p:sp>
      <p:sp>
        <p:nvSpPr>
          <p:cNvPr id="9" name="Segnaposto contenuto 19">
            <a:extLst>
              <a:ext uri="{FF2B5EF4-FFF2-40B4-BE49-F238E27FC236}">
                <a16:creationId xmlns:a16="http://schemas.microsoft.com/office/drawing/2014/main" id="{5CDB314C-DB46-46C9-B3EB-875661EF4159}"/>
              </a:ext>
            </a:extLst>
          </p:cNvPr>
          <p:cNvSpPr txBox="1">
            <a:spLocks/>
          </p:cNvSpPr>
          <p:nvPr/>
        </p:nvSpPr>
        <p:spPr>
          <a:xfrm>
            <a:off x="6329475" y="2337354"/>
            <a:ext cx="5562146" cy="218521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OBIETTIVO GENERALE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Facilitare l’accesso ai servizi e alle comunicazioni delle amministrazioni pubbliche direttamente dal proprio </a:t>
            </a:r>
            <a:r>
              <a:rPr lang="it-IT" sz="1400" i="1" dirty="0"/>
              <a:t>smart phone</a:t>
            </a:r>
            <a:r>
              <a:rPr lang="it-IT" sz="1400" dirty="0"/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it-IT" sz="14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400" b="1" dirty="0"/>
              <a:t>ATTIVITA’ DA REALIZZARE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SERVIZI SCOLASTICI: scadenza rata pagamento servizi, solleciti pagamenti, avvenuta iscrizione servizi online, apertura iscrizioni servizi online, accettazione domande accesso graduatorie, esito graduatorie, addebiti nel sistema SEPA, avvisi generici, assenze asilo. </a:t>
            </a:r>
          </a:p>
        </p:txBody>
      </p:sp>
      <p:graphicFrame>
        <p:nvGraphicFramePr>
          <p:cNvPr id="12" name="Tabella 8">
            <a:extLst>
              <a:ext uri="{FF2B5EF4-FFF2-40B4-BE49-F238E27FC236}">
                <a16:creationId xmlns:a16="http://schemas.microsoft.com/office/drawing/2014/main" id="{1E18DA46-46B3-4E27-9946-F84785E53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628809"/>
              </p:ext>
            </p:extLst>
          </p:nvPr>
        </p:nvGraphicFramePr>
        <p:xfrm>
          <a:off x="215863" y="5625185"/>
          <a:ext cx="6464696" cy="89990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334471">
                  <a:extLst>
                    <a:ext uri="{9D8B030D-6E8A-4147-A177-3AD203B41FA5}">
                      <a16:colId xmlns:a16="http://schemas.microsoft.com/office/drawing/2014/main" val="2336825101"/>
                    </a:ext>
                  </a:extLst>
                </a:gridCol>
                <a:gridCol w="2068497">
                  <a:extLst>
                    <a:ext uri="{9D8B030D-6E8A-4147-A177-3AD203B41FA5}">
                      <a16:colId xmlns:a16="http://schemas.microsoft.com/office/drawing/2014/main" val="1975809882"/>
                    </a:ext>
                  </a:extLst>
                </a:gridCol>
                <a:gridCol w="1809401">
                  <a:extLst>
                    <a:ext uri="{9D8B030D-6E8A-4147-A177-3AD203B41FA5}">
                      <a16:colId xmlns:a16="http://schemas.microsoft.com/office/drawing/2014/main" val="1532982695"/>
                    </a:ext>
                  </a:extLst>
                </a:gridCol>
                <a:gridCol w="252327">
                  <a:extLst>
                    <a:ext uri="{9D8B030D-6E8A-4147-A177-3AD203B41FA5}">
                      <a16:colId xmlns:a16="http://schemas.microsoft.com/office/drawing/2014/main" val="1568698538"/>
                    </a:ext>
                  </a:extLst>
                </a:gridCol>
              </a:tblGrid>
              <a:tr h="337463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Attività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478148"/>
                  </a:ext>
                </a:extLst>
              </a:tr>
              <a:tr h="562439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Contrattualizzazione del fornitore e completamento delle attività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5650100"/>
                  </a:ext>
                </a:extLst>
              </a:tr>
            </a:tbl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A7B104E9-2559-459E-A7E1-B0F5EA96F0FF}"/>
              </a:ext>
            </a:extLst>
          </p:cNvPr>
          <p:cNvSpPr txBox="1"/>
          <p:nvPr/>
        </p:nvSpPr>
        <p:spPr>
          <a:xfrm>
            <a:off x="215863" y="5276048"/>
            <a:ext cx="2091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/>
              <a:t>CRONOPROGRAMMA</a:t>
            </a:r>
            <a:r>
              <a:rPr lang="it-IT" dirty="0"/>
              <a:t> </a:t>
            </a:r>
          </a:p>
        </p:txBody>
      </p:sp>
      <p:sp>
        <p:nvSpPr>
          <p:cNvPr id="14" name="Pergamena 2 18">
            <a:extLst>
              <a:ext uri="{FF2B5EF4-FFF2-40B4-BE49-F238E27FC236}">
                <a16:creationId xmlns:a16="http://schemas.microsoft.com/office/drawing/2014/main" id="{97E4B9B5-E5D4-4F18-8173-D3AAE101780B}"/>
              </a:ext>
            </a:extLst>
          </p:cNvPr>
          <p:cNvSpPr/>
          <p:nvPr/>
        </p:nvSpPr>
        <p:spPr>
          <a:xfrm>
            <a:off x="8899858" y="5460714"/>
            <a:ext cx="1196676" cy="49524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it-IT" sz="1400" dirty="0">
                <a:solidFill>
                  <a:schemeClr val="tx1"/>
                </a:solidFill>
              </a:rPr>
              <a:t>CONCLUSO</a:t>
            </a:r>
          </a:p>
        </p:txBody>
      </p:sp>
    </p:spTree>
    <p:extLst>
      <p:ext uri="{BB962C8B-B14F-4D97-AF65-F5344CB8AC3E}">
        <p14:creationId xmlns:p14="http://schemas.microsoft.com/office/powerpoint/2010/main" val="107439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-4244"/>
            <a:ext cx="12192000" cy="1343797"/>
            <a:chOff x="0" y="63511"/>
            <a:chExt cx="12192000" cy="1255374"/>
          </a:xfrm>
          <a:solidFill>
            <a:srgbClr val="C00000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Rettangolo 5">
            <a:extLst>
              <a:ext uri="{FF2B5EF4-FFF2-40B4-BE49-F238E27FC236}">
                <a16:creationId xmlns:a16="http://schemas.microsoft.com/office/drawing/2014/main" id="{20AD0B8D-649D-46E6-9243-700D0F40DB21}"/>
              </a:ext>
            </a:extLst>
          </p:cNvPr>
          <p:cNvSpPr/>
          <p:nvPr/>
        </p:nvSpPr>
        <p:spPr>
          <a:xfrm>
            <a:off x="2400505" y="261050"/>
            <a:ext cx="96064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M1 - DIGITALIZZAZIONE, INNOVAZIONE, COMPETITIVITÀ, CULTURA</a:t>
            </a:r>
          </a:p>
          <a:p>
            <a:r>
              <a:rPr lang="it-IT" sz="2400" i="1" dirty="0">
                <a:solidFill>
                  <a:schemeClr val="bg1"/>
                </a:solidFill>
              </a:rPr>
              <a:t>C1 - DIGITALIZZAZIONE, INNOVAZIONE E SICUREZZA NELLA PA</a:t>
            </a:r>
          </a:p>
        </p:txBody>
      </p:sp>
      <p:sp>
        <p:nvSpPr>
          <p:cNvPr id="7" name="Segnaposto testo 16">
            <a:extLst>
              <a:ext uri="{FF2B5EF4-FFF2-40B4-BE49-F238E27FC236}">
                <a16:creationId xmlns:a16="http://schemas.microsoft.com/office/drawing/2014/main" id="{2CCA3B30-D070-4AA7-9ACE-64161323A61E}"/>
              </a:ext>
            </a:extLst>
          </p:cNvPr>
          <p:cNvSpPr txBox="1">
            <a:spLocks/>
          </p:cNvSpPr>
          <p:nvPr/>
        </p:nvSpPr>
        <p:spPr>
          <a:xfrm>
            <a:off x="-1" y="1475535"/>
            <a:ext cx="12191999" cy="59093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it-IT" sz="1800" b="1" dirty="0"/>
              <a:t>Investimento 1.4 “Servizi e cittadinanza digitale”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1800" b="1" dirty="0"/>
              <a:t>Misura 1.4.5 “Piattaforma notifiche digitali” - Comuni (Settembre 2022)</a:t>
            </a:r>
          </a:p>
        </p:txBody>
      </p:sp>
      <p:sp>
        <p:nvSpPr>
          <p:cNvPr id="8" name="Segnaposto contenuto 17">
            <a:extLst>
              <a:ext uri="{FF2B5EF4-FFF2-40B4-BE49-F238E27FC236}">
                <a16:creationId xmlns:a16="http://schemas.microsoft.com/office/drawing/2014/main" id="{1CA50A40-0CE9-451B-8EF8-9F60CA57125F}"/>
              </a:ext>
            </a:extLst>
          </p:cNvPr>
          <p:cNvSpPr txBox="1">
            <a:spLocks/>
          </p:cNvSpPr>
          <p:nvPr/>
        </p:nvSpPr>
        <p:spPr>
          <a:xfrm>
            <a:off x="509896" y="2466185"/>
            <a:ext cx="5152525" cy="2510261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txBody>
          <a:bodyPr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600" b="1" dirty="0"/>
              <a:t>PROGETTO: </a:t>
            </a:r>
            <a:r>
              <a:rPr lang="it-IT" sz="1600" dirty="0"/>
              <a:t>NOTIFICHE DIGITALI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600" b="1" dirty="0"/>
              <a:t>DATA APPROVAZIONE: </a:t>
            </a:r>
            <a:r>
              <a:rPr lang="it-IT" sz="1600" dirty="0"/>
              <a:t>04 gennaio 2023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600" dirty="0"/>
              <a:t>Decreto n. 131-1/2022-PNRR della Presidenza del Consiglio dei Ministri - Dipartimento per la Trasformazione Digitale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600" b="1" dirty="0"/>
              <a:t>CONTRIBUTO ASSEGNATO: </a:t>
            </a:r>
            <a:r>
              <a:rPr lang="it-IT" sz="1600" dirty="0"/>
              <a:t>69.000€</a:t>
            </a:r>
          </a:p>
          <a:p>
            <a:pPr marL="0" indent="0">
              <a:buNone/>
            </a:pPr>
            <a:r>
              <a:rPr lang="it-IT" sz="1600" b="1" dirty="0"/>
              <a:t>RUOLO DEL COMUNE DI MONZA: </a:t>
            </a:r>
            <a:r>
              <a:rPr lang="it-IT" sz="1600" dirty="0"/>
              <a:t>Soggetto beneficiario e attuatore</a:t>
            </a:r>
            <a:endParaRPr lang="it-IT" sz="1600" dirty="0"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600" b="1" dirty="0" smtClean="0"/>
              <a:t>SETTORE </a:t>
            </a:r>
            <a:r>
              <a:rPr lang="it-IT" sz="1600" b="1" dirty="0"/>
              <a:t>UFFICIO REFERENTE: </a:t>
            </a:r>
            <a:r>
              <a:rPr lang="it-IT" sz="1600" dirty="0"/>
              <a:t>Servizio Attività di Supporto Polizia Locale, Protezione Civile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600" b="1" dirty="0"/>
              <a:t>PERIODO DI ATTUAZIONE: </a:t>
            </a:r>
            <a:r>
              <a:rPr lang="it-IT" sz="1600" dirty="0"/>
              <a:t>2022-2023</a:t>
            </a:r>
          </a:p>
        </p:txBody>
      </p:sp>
      <p:sp>
        <p:nvSpPr>
          <p:cNvPr id="9" name="Segnaposto contenuto 19">
            <a:extLst>
              <a:ext uri="{FF2B5EF4-FFF2-40B4-BE49-F238E27FC236}">
                <a16:creationId xmlns:a16="http://schemas.microsoft.com/office/drawing/2014/main" id="{9F500DCD-260F-4977-BF42-27D06E213691}"/>
              </a:ext>
            </a:extLst>
          </p:cNvPr>
          <p:cNvSpPr txBox="1">
            <a:spLocks/>
          </p:cNvSpPr>
          <p:nvPr/>
        </p:nvSpPr>
        <p:spPr>
          <a:xfrm>
            <a:off x="6281871" y="2403431"/>
            <a:ext cx="5725071" cy="2400657"/>
          </a:xfrm>
          <a:prstGeom prst="rect">
            <a:avLst/>
          </a:prstGeom>
        </p:spPr>
        <p:txBody>
          <a:bodyPr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OBIETTIVO GENERALE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Consentire alle PA di effettuare notificazioni con valore legale di atti, provvedimenti, avvisi e comunicazioni a persone fisiche e giuridiche residenti o aventi sede legale nel territorio italiano (o comunque titolari di codice fiscale).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it-IT" sz="14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400" b="1" dirty="0"/>
              <a:t>ATTIVITA’ DA REALIZZARE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400" dirty="0"/>
              <a:t>Invio digitale di notifiche delle violazioni del codice della strada e notifiche violazioni extra codice della strada, oltre a integrazione con la piattaforma notifiche digitali.</a:t>
            </a:r>
          </a:p>
        </p:txBody>
      </p:sp>
      <p:graphicFrame>
        <p:nvGraphicFramePr>
          <p:cNvPr id="12" name="Tabella 8">
            <a:extLst>
              <a:ext uri="{FF2B5EF4-FFF2-40B4-BE49-F238E27FC236}">
                <a16:creationId xmlns:a16="http://schemas.microsoft.com/office/drawing/2014/main" id="{676E7688-0748-400B-8F0A-B97D291748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412635"/>
              </p:ext>
            </p:extLst>
          </p:nvPr>
        </p:nvGraphicFramePr>
        <p:xfrm>
          <a:off x="254831" y="5559790"/>
          <a:ext cx="6430054" cy="118872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543444">
                  <a:extLst>
                    <a:ext uri="{9D8B030D-6E8A-4147-A177-3AD203B41FA5}">
                      <a16:colId xmlns:a16="http://schemas.microsoft.com/office/drawing/2014/main" val="2336825101"/>
                    </a:ext>
                  </a:extLst>
                </a:gridCol>
                <a:gridCol w="1859325">
                  <a:extLst>
                    <a:ext uri="{9D8B030D-6E8A-4147-A177-3AD203B41FA5}">
                      <a16:colId xmlns:a16="http://schemas.microsoft.com/office/drawing/2014/main" val="1975809882"/>
                    </a:ext>
                  </a:extLst>
                </a:gridCol>
                <a:gridCol w="612559">
                  <a:extLst>
                    <a:ext uri="{9D8B030D-6E8A-4147-A177-3AD203B41FA5}">
                      <a16:colId xmlns:a16="http://schemas.microsoft.com/office/drawing/2014/main" val="585620789"/>
                    </a:ext>
                  </a:extLst>
                </a:gridCol>
                <a:gridCol w="1682585">
                  <a:extLst>
                    <a:ext uri="{9D8B030D-6E8A-4147-A177-3AD203B41FA5}">
                      <a16:colId xmlns:a16="http://schemas.microsoft.com/office/drawing/2014/main" val="1532982695"/>
                    </a:ext>
                  </a:extLst>
                </a:gridCol>
                <a:gridCol w="732141">
                  <a:extLst>
                    <a:ext uri="{9D8B030D-6E8A-4147-A177-3AD203B41FA5}">
                      <a16:colId xmlns:a16="http://schemas.microsoft.com/office/drawing/2014/main" val="2913490257"/>
                    </a:ext>
                  </a:extLst>
                </a:gridCol>
              </a:tblGrid>
              <a:tr h="212436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Attività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478148"/>
                  </a:ext>
                </a:extLst>
              </a:tr>
              <a:tr h="361142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Contrattualizzazione del fornitore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650100"/>
                  </a:ext>
                </a:extLst>
              </a:tr>
              <a:tr h="361142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Completamento delle attività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408658"/>
                  </a:ext>
                </a:extLst>
              </a:tr>
            </a:tbl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C7AC768-F15E-4197-B6F6-7D5A09380E66}"/>
              </a:ext>
            </a:extLst>
          </p:cNvPr>
          <p:cNvSpPr txBox="1"/>
          <p:nvPr/>
        </p:nvSpPr>
        <p:spPr>
          <a:xfrm>
            <a:off x="145414" y="5203922"/>
            <a:ext cx="20385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/>
              <a:t>CRONOPROGRAMMA</a:t>
            </a:r>
            <a:endParaRPr lang="it-IT" b="1" dirty="0"/>
          </a:p>
        </p:txBody>
      </p:sp>
      <p:sp>
        <p:nvSpPr>
          <p:cNvPr id="14" name="Pergamena 2 18">
            <a:extLst>
              <a:ext uri="{FF2B5EF4-FFF2-40B4-BE49-F238E27FC236}">
                <a16:creationId xmlns:a16="http://schemas.microsoft.com/office/drawing/2014/main" id="{39382E92-B1DD-4D9C-AF17-FCE1461EA6A4}"/>
              </a:ext>
            </a:extLst>
          </p:cNvPr>
          <p:cNvSpPr/>
          <p:nvPr/>
        </p:nvSpPr>
        <p:spPr>
          <a:xfrm>
            <a:off x="8722386" y="5559790"/>
            <a:ext cx="1196676" cy="49524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it-IT" sz="1400" dirty="0">
                <a:solidFill>
                  <a:schemeClr val="tx1"/>
                </a:solidFill>
              </a:rPr>
              <a:t>CONCLUSO</a:t>
            </a:r>
          </a:p>
        </p:txBody>
      </p:sp>
    </p:spTree>
    <p:extLst>
      <p:ext uri="{BB962C8B-B14F-4D97-AF65-F5344CB8AC3E}">
        <p14:creationId xmlns:p14="http://schemas.microsoft.com/office/powerpoint/2010/main" val="323285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-4244"/>
            <a:ext cx="12192000" cy="1343797"/>
            <a:chOff x="0" y="63511"/>
            <a:chExt cx="12192000" cy="1255374"/>
          </a:xfrm>
          <a:solidFill>
            <a:srgbClr val="C00000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962" y="91451"/>
              <a:ext cx="1626557" cy="1048490"/>
            </a:xfrm>
            <a:prstGeom prst="rect">
              <a:avLst/>
            </a:prstGeom>
            <a:grpFill/>
          </p:spPr>
        </p:pic>
        <p:sp>
          <p:nvSpPr>
            <p:cNvPr id="4" name="Rettangolo 3"/>
            <p:cNvSpPr/>
            <p:nvPr/>
          </p:nvSpPr>
          <p:spPr>
            <a:xfrm>
              <a:off x="2316480" y="63511"/>
              <a:ext cx="9875520" cy="12431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4000" b="1"/>
                <a:t>            </a:t>
              </a:r>
              <a:endParaRPr lang="it-IT" sz="4000"/>
            </a:p>
          </p:txBody>
        </p:sp>
        <p:cxnSp>
          <p:nvCxnSpPr>
            <p:cNvPr id="5" name="Connettore diritto 4"/>
            <p:cNvCxnSpPr/>
            <p:nvPr/>
          </p:nvCxnSpPr>
          <p:spPr>
            <a:xfrm>
              <a:off x="0" y="1307157"/>
              <a:ext cx="12192000" cy="11728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Rettangolo 5">
            <a:extLst>
              <a:ext uri="{FF2B5EF4-FFF2-40B4-BE49-F238E27FC236}">
                <a16:creationId xmlns:a16="http://schemas.microsoft.com/office/drawing/2014/main" id="{A288D5A4-E4C1-497A-8648-B648D3A1E2B9}"/>
              </a:ext>
            </a:extLst>
          </p:cNvPr>
          <p:cNvSpPr/>
          <p:nvPr/>
        </p:nvSpPr>
        <p:spPr>
          <a:xfrm>
            <a:off x="2400505" y="261050"/>
            <a:ext cx="96064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M1 - DIGITALIZZAZIONE, INNOVAZIONE, COMPETITIVITÀ, CULTURA</a:t>
            </a:r>
          </a:p>
          <a:p>
            <a:r>
              <a:rPr lang="it-IT" sz="2400" i="1">
                <a:solidFill>
                  <a:schemeClr val="bg1"/>
                </a:solidFill>
              </a:rPr>
              <a:t>C3 - TURISMO E CULTURA 4.0</a:t>
            </a:r>
            <a:endParaRPr lang="it-IT" sz="2400" i="1" dirty="0">
              <a:solidFill>
                <a:schemeClr val="bg1"/>
              </a:solidFill>
            </a:endParaRPr>
          </a:p>
        </p:txBody>
      </p:sp>
      <p:graphicFrame>
        <p:nvGraphicFramePr>
          <p:cNvPr id="7" name="Segnaposto contenuto 3">
            <a:extLst>
              <a:ext uri="{FF2B5EF4-FFF2-40B4-BE49-F238E27FC236}">
                <a16:creationId xmlns:a16="http://schemas.microsoft.com/office/drawing/2014/main" id="{08010106-1B21-4AA6-BD61-6A4FB6CDC0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0892333"/>
              </p:ext>
            </p:extLst>
          </p:nvPr>
        </p:nvGraphicFramePr>
        <p:xfrm>
          <a:off x="407988" y="2117936"/>
          <a:ext cx="11296332" cy="3186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ttangolo 8">
            <a:extLst>
              <a:ext uri="{FF2B5EF4-FFF2-40B4-BE49-F238E27FC236}">
                <a16:creationId xmlns:a16="http://schemas.microsoft.com/office/drawing/2014/main" id="{3FEC0EAE-9F90-4A54-8B9A-BB9E0FE2B0C0}"/>
              </a:ext>
            </a:extLst>
          </p:cNvPr>
          <p:cNvSpPr/>
          <p:nvPr/>
        </p:nvSpPr>
        <p:spPr>
          <a:xfrm>
            <a:off x="2665034" y="2249519"/>
            <a:ext cx="8504903" cy="4247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it-IT" b="1" dirty="0">
                <a:ea typeface="+mj-ea"/>
                <a:cs typeface="+mj-cs"/>
              </a:rPr>
              <a:t>COMPONENTE 3 (C3) - TURISMO E CULTURA 4.0</a:t>
            </a:r>
          </a:p>
        </p:txBody>
      </p:sp>
    </p:spTree>
    <p:extLst>
      <p:ext uri="{BB962C8B-B14F-4D97-AF65-F5344CB8AC3E}">
        <p14:creationId xmlns:p14="http://schemas.microsoft.com/office/powerpoint/2010/main" val="256266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a3efaed3-6e1f-4a24-bd17-73d7865bc348" xsi:nil="true"/>
    <SharedWithUsers xmlns="16eb59eb-bd49-4840-a6ef-5a0c0ef14eeb">
      <UserInfo>
        <DisplayName/>
        <AccountId xsi:nil="true"/>
        <AccountType/>
      </UserInfo>
    </SharedWithUsers>
    <_activity xmlns="a3efaed3-6e1f-4a24-bd17-73d7865bc34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8A84E0956083D47860402DB6E322AD7" ma:contentTypeVersion="18" ma:contentTypeDescription="Creare un nuovo documento." ma:contentTypeScope="" ma:versionID="b799dffb7e298ca4a688cce0ab8c3cad">
  <xsd:schema xmlns:xsd="http://www.w3.org/2001/XMLSchema" xmlns:xs="http://www.w3.org/2001/XMLSchema" xmlns:p="http://schemas.microsoft.com/office/2006/metadata/properties" xmlns:ns3="16eb59eb-bd49-4840-a6ef-5a0c0ef14eeb" xmlns:ns4="a3efaed3-6e1f-4a24-bd17-73d7865bc348" targetNamespace="http://schemas.microsoft.com/office/2006/metadata/properties" ma:root="true" ma:fieldsID="1dc6db48386acc58c55b0cdd65e4fc06" ns3:_="" ns4:_="">
    <xsd:import namespace="16eb59eb-bd49-4840-a6ef-5a0c0ef14eeb"/>
    <xsd:import namespace="a3efaed3-6e1f-4a24-bd17-73d7865bc34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eb59eb-bd49-4840-a6ef-5a0c0ef14ee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ash suggerimento condivisione" ma:internalName="SharingHintHash" ma:readOnly="true">
      <xsd:simpleType>
        <xsd:restriction base="dms:Text"/>
      </xsd:simpleType>
    </xsd:element>
    <xsd:element name="SharedWithDetails" ma:index="10" nillable="true" ma:displayName="Condiviso con dettagl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efaed3-6e1f-4a24-bd17-73d7865bc3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E93984-8FC2-4F3D-8D20-84BE646CF5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2B2153-0B9B-4FAC-94A5-67118BE26DA1}">
  <ds:schemaRefs>
    <ds:schemaRef ds:uri="a3efaed3-6e1f-4a24-bd17-73d7865bc34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6eb59eb-bd49-4840-a6ef-5a0c0ef14eeb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BE5BC1A-21B5-47B6-8B75-4DA11D37FA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eb59eb-bd49-4840-a6ef-5a0c0ef14eeb"/>
    <ds:schemaRef ds:uri="a3efaed3-6e1f-4a24-bd17-73d7865bc3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2865</TotalTime>
  <Words>3942</Words>
  <Application>Microsoft Office PowerPoint</Application>
  <PresentationFormat>Widescreen</PresentationFormat>
  <Paragraphs>552</Paragraphs>
  <Slides>23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30" baseType="lpstr">
      <vt:lpstr>Arial</vt:lpstr>
      <vt:lpstr>Arial,Sans-Serif</vt:lpstr>
      <vt:lpstr>Calibri</vt:lpstr>
      <vt:lpstr>Calibri Light</vt:lpstr>
      <vt:lpstr>Symbol</vt:lpstr>
      <vt:lpstr>Times New Roman</vt:lpstr>
      <vt:lpstr>Tema di Office</vt:lpstr>
      <vt:lpstr>        PROGETTI PNRR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Comune di Monza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PROGETTI PNRR</dc:title>
  <dc:creator>Ventola Simona</dc:creator>
  <cp:lastModifiedBy>Tronchi Alessia</cp:lastModifiedBy>
  <cp:revision>489</cp:revision>
  <dcterms:created xsi:type="dcterms:W3CDTF">2023-10-25T07:16:20Z</dcterms:created>
  <dcterms:modified xsi:type="dcterms:W3CDTF">2024-04-18T17:25:23Z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0x01010018A84E0956083D47860402DB6E322AD7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xd_Signature">
    <vt:bool>false</vt:bool>
  </property>
</Properties>
</file>